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358" r:id="rId2"/>
    <p:sldId id="275" r:id="rId3"/>
    <p:sldId id="276" r:id="rId4"/>
    <p:sldId id="257" r:id="rId5"/>
    <p:sldId id="258" r:id="rId6"/>
    <p:sldId id="259" r:id="rId7"/>
    <p:sldId id="277" r:id="rId8"/>
    <p:sldId id="278" r:id="rId9"/>
    <p:sldId id="279" r:id="rId10"/>
    <p:sldId id="280" r:id="rId11"/>
    <p:sldId id="260" r:id="rId12"/>
    <p:sldId id="281" r:id="rId13"/>
    <p:sldId id="282" r:id="rId14"/>
    <p:sldId id="284" r:id="rId15"/>
    <p:sldId id="261" r:id="rId16"/>
    <p:sldId id="285" r:id="rId17"/>
    <p:sldId id="286" r:id="rId18"/>
    <p:sldId id="287" r:id="rId19"/>
    <p:sldId id="297" r:id="rId20"/>
    <p:sldId id="298" r:id="rId21"/>
    <p:sldId id="288" r:id="rId22"/>
    <p:sldId id="289" r:id="rId23"/>
    <p:sldId id="262" r:id="rId24"/>
    <p:sldId id="263" r:id="rId25"/>
    <p:sldId id="290" r:id="rId26"/>
    <p:sldId id="291" r:id="rId27"/>
    <p:sldId id="293" r:id="rId28"/>
    <p:sldId id="264" r:id="rId29"/>
    <p:sldId id="294" r:id="rId30"/>
    <p:sldId id="265" r:id="rId31"/>
    <p:sldId id="266" r:id="rId32"/>
    <p:sldId id="267" r:id="rId33"/>
    <p:sldId id="268" r:id="rId34"/>
    <p:sldId id="269" r:id="rId35"/>
    <p:sldId id="270" r:id="rId36"/>
    <p:sldId id="271" r:id="rId37"/>
    <p:sldId id="272" r:id="rId38"/>
    <p:sldId id="273" r:id="rId39"/>
    <p:sldId id="274" r:id="rId40"/>
    <p:sldId id="299" r:id="rId41"/>
    <p:sldId id="378" r:id="rId42"/>
    <p:sldId id="330" r:id="rId43"/>
    <p:sldId id="331" r:id="rId44"/>
    <p:sldId id="332" r:id="rId45"/>
    <p:sldId id="333" r:id="rId46"/>
    <p:sldId id="379" r:id="rId47"/>
    <p:sldId id="380" r:id="rId48"/>
    <p:sldId id="334" r:id="rId49"/>
    <p:sldId id="335" r:id="rId50"/>
    <p:sldId id="336" r:id="rId51"/>
    <p:sldId id="381" r:id="rId52"/>
    <p:sldId id="382" r:id="rId53"/>
    <p:sldId id="383" r:id="rId54"/>
    <p:sldId id="385" r:id="rId55"/>
    <p:sldId id="359" r:id="rId56"/>
    <p:sldId id="360" r:id="rId57"/>
    <p:sldId id="361" r:id="rId58"/>
    <p:sldId id="362" r:id="rId59"/>
    <p:sldId id="364" r:id="rId60"/>
    <p:sldId id="365" r:id="rId61"/>
    <p:sldId id="367" r:id="rId62"/>
    <p:sldId id="366" r:id="rId63"/>
    <p:sldId id="368" r:id="rId64"/>
    <p:sldId id="369" r:id="rId65"/>
    <p:sldId id="370" r:id="rId66"/>
    <p:sldId id="371" r:id="rId67"/>
    <p:sldId id="372" r:id="rId68"/>
    <p:sldId id="373" r:id="rId69"/>
    <p:sldId id="374" r:id="rId70"/>
    <p:sldId id="375" r:id="rId71"/>
    <p:sldId id="376" r:id="rId72"/>
    <p:sldId id="377" r:id="rId73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  <a:srgbClr val="FF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13" autoAdjust="0"/>
  </p:normalViewPr>
  <p:slideViewPr>
    <p:cSldViewPr>
      <p:cViewPr varScale="1">
        <p:scale>
          <a:sx n="70" d="100"/>
          <a:sy n="70" d="100"/>
        </p:scale>
        <p:origin x="138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668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6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120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51204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05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06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07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08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1209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10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1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1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213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14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15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F06784C-B5F1-4F62-8828-30624D47E5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B3E9AD2-1B6F-45D2-88C2-A99484C4E7D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0E4CAAC-4B61-4727-9E88-F768F5CFC92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CD39F7B-6073-4EA7-A0F5-6B675EB7EF5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468150-AFE7-422A-BEF7-A79FC50D246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A4D34DD-9E85-436C-8BCC-1AB1634A41A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7C18824-7247-4C5C-B0D2-5B0465FA401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31FEA59-357D-4705-AD4A-1A5D5E7D257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8FFF1E9-5E9B-4F6B-882C-12E1A7FD042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653DF1-5DB1-4B85-9D73-FD3669FBF27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992AF5-E4C5-423D-8328-25B25A0666F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08B7FDC-A1C6-42E3-985C-4C6FDEB43F91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50180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0181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5018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8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8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85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8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018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8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018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019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5019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e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e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6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667000"/>
            <a:ext cx="8064500" cy="3960813"/>
          </a:xfrm>
        </p:spPr>
        <p:txBody>
          <a:bodyPr/>
          <a:lstStyle/>
          <a:p>
            <a:r>
              <a:rPr lang="sr-Cyrl-CS" sz="2000" b="1">
                <a:effectLst/>
              </a:rPr>
              <a:t>Тринаеста недеља: </a:t>
            </a:r>
          </a:p>
          <a:p>
            <a:r>
              <a:rPr lang="sr-Cyrl-CS" sz="4400" b="1">
                <a:solidFill>
                  <a:srgbClr val="FFFF00"/>
                </a:solidFill>
                <a:effectLst/>
              </a:rPr>
              <a:t>МЕТАБОЛИЗАМ ВОДЕ И БИОЕЛЕМЕНАТА</a:t>
            </a:r>
          </a:p>
          <a:p>
            <a:endParaRPr lang="sr-Cyrl-CS" sz="1000" b="1">
              <a:solidFill>
                <a:srgbClr val="FFFF00"/>
              </a:solidFill>
              <a:effectLst/>
            </a:endParaRPr>
          </a:p>
          <a:p>
            <a:r>
              <a:rPr lang="sr-Cyrl-CS" sz="4400" b="1">
                <a:solidFill>
                  <a:srgbClr val="FFFF00"/>
                </a:solidFill>
                <a:effectLst/>
              </a:rPr>
              <a:t>ТКИВА</a:t>
            </a:r>
            <a:endParaRPr lang="en-US" sz="4400" b="1">
              <a:solidFill>
                <a:srgbClr val="FFFF00"/>
              </a:solidFill>
              <a:effectLst/>
            </a:endParaRPr>
          </a:p>
        </p:txBody>
      </p:sp>
      <p:pic>
        <p:nvPicPr>
          <p:cNvPr id="116739" name="Picture 3" descr="samo-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752600" cy="2390775"/>
          </a:xfrm>
          <a:prstGeom prst="rect">
            <a:avLst/>
          </a:prstGeom>
          <a:noFill/>
        </p:spPr>
      </p:pic>
      <p:sp>
        <p:nvSpPr>
          <p:cNvPr id="116740" name="Text Box 4"/>
          <p:cNvSpPr txBox="1">
            <a:spLocks noChangeArrowheads="1"/>
          </p:cNvSpPr>
          <p:nvPr/>
        </p:nvSpPr>
        <p:spPr bwMode="auto">
          <a:xfrm>
            <a:off x="1763713" y="404813"/>
            <a:ext cx="72009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sr-Cyrl-CS" sz="2800" b="1" dirty="0"/>
              <a:t>ФАКУЛТЕТ МЕДИЦИНСКИХ НАУКА КРАГУЈЕВАЦ</a:t>
            </a:r>
          </a:p>
          <a:p>
            <a:pPr eaLnBrk="1" hangingPunct="1"/>
            <a:r>
              <a:rPr lang="sr-Cyrl-CS" sz="2000" b="1" dirty="0"/>
              <a:t>ИАС</a:t>
            </a:r>
            <a:r>
              <a:rPr lang="en-US" sz="2000" b="1" dirty="0"/>
              <a:t>M</a:t>
            </a:r>
            <a:r>
              <a:rPr lang="sr-Cyrl-CS" sz="2000" b="1" dirty="0"/>
              <a:t>,</a:t>
            </a:r>
            <a:r>
              <a:rPr lang="en-US" sz="2000" b="1" dirty="0"/>
              <a:t> </a:t>
            </a:r>
            <a:r>
              <a:rPr lang="sr-Cyrl-CS" sz="2000" b="1" dirty="0"/>
              <a:t>Б3, тринаеста недеља</a:t>
            </a:r>
          </a:p>
          <a:p>
            <a:pPr eaLnBrk="1" hangingPunct="1"/>
            <a:r>
              <a:rPr lang="sr-Cyrl-CS" sz="2000" b="1" dirty="0"/>
              <a:t>Катедра за </a:t>
            </a:r>
            <a:r>
              <a:rPr lang="sr-Cyrl-CS" sz="2000" b="1" dirty="0" smtClean="0"/>
              <a:t>медицинску</a:t>
            </a:r>
            <a:r>
              <a:rPr lang="sr-Cyrl-CS" sz="2000" b="1" dirty="0" smtClean="0"/>
              <a:t> </a:t>
            </a:r>
            <a:r>
              <a:rPr lang="sr-Cyrl-CS" sz="2000" b="1" dirty="0"/>
              <a:t>биохемију</a:t>
            </a:r>
          </a:p>
        </p:txBody>
      </p:sp>
    </p:spTree>
  </p:cSld>
  <p:clrMapOvr>
    <a:masterClrMapping/>
  </p:clrMapOvr>
  <p:transition advTm="4331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458200" cy="5410200"/>
          </a:xfrm>
        </p:spPr>
        <p:txBody>
          <a:bodyPr/>
          <a:lstStyle/>
          <a:p>
            <a:pPr lvl="1"/>
            <a:r>
              <a:rPr lang="sr-Cyrl-CS" b="1" dirty="0">
                <a:solidFill>
                  <a:srgbClr val="FFFF00"/>
                </a:solidFill>
              </a:rPr>
              <a:t>ХИПОНАТРИЕМИЈА</a:t>
            </a:r>
          </a:p>
          <a:p>
            <a:pPr lvl="1">
              <a:buFont typeface="Wingdings" pitchFamily="2" charset="2"/>
              <a:buNone/>
            </a:pPr>
            <a:endParaRPr lang="sr-Cyrl-CS" sz="900" b="1" dirty="0">
              <a:solidFill>
                <a:schemeClr val="bg2"/>
              </a:solidFill>
            </a:endParaRPr>
          </a:p>
          <a:p>
            <a:pPr lvl="2"/>
            <a:r>
              <a:rPr lang="sr-Cyrl-CS" dirty="0">
                <a:solidFill>
                  <a:schemeClr val="tx2"/>
                </a:solidFill>
              </a:rPr>
              <a:t>Губитак гастроинтестиналне течности + </a:t>
            </a:r>
            <a:r>
              <a:rPr lang="sr-Cyrl-CS" u="sng" dirty="0">
                <a:solidFill>
                  <a:schemeClr val="tx2"/>
                </a:solidFill>
              </a:rPr>
              <a:t>дехидр</a:t>
            </a:r>
            <a:r>
              <a:rPr lang="en-US" u="sng" dirty="0">
                <a:solidFill>
                  <a:schemeClr val="tx2"/>
                </a:solidFill>
              </a:rPr>
              <a:t>а</a:t>
            </a:r>
            <a:r>
              <a:rPr lang="sr-Cyrl-CS" u="sng" dirty="0">
                <a:solidFill>
                  <a:schemeClr val="tx2"/>
                </a:solidFill>
              </a:rPr>
              <a:t>тација организма</a:t>
            </a:r>
          </a:p>
          <a:p>
            <a:pPr lvl="2"/>
            <a:r>
              <a:rPr lang="sr-Cyrl-CS" u="sng" dirty="0">
                <a:solidFill>
                  <a:schemeClr val="tx2"/>
                </a:solidFill>
              </a:rPr>
              <a:t>Неадекватно</a:t>
            </a:r>
            <a:r>
              <a:rPr lang="sr-Cyrl-CS" dirty="0">
                <a:solidFill>
                  <a:schemeClr val="tx2"/>
                </a:solidFill>
              </a:rPr>
              <a:t> лучење </a:t>
            </a:r>
            <a:r>
              <a:rPr lang="sr-Cyrl-CS" u="sng" dirty="0">
                <a:solidFill>
                  <a:schemeClr val="tx2"/>
                </a:solidFill>
              </a:rPr>
              <a:t>алдостерона</a:t>
            </a:r>
            <a:r>
              <a:rPr lang="sr-Cyrl-CS" dirty="0">
                <a:solidFill>
                  <a:schemeClr val="tx2"/>
                </a:solidFill>
              </a:rPr>
              <a:t> (инсуфицијенција коре надбубрега)</a:t>
            </a:r>
          </a:p>
          <a:p>
            <a:pPr lvl="2"/>
            <a:r>
              <a:rPr lang="sr-Cyrl-CS" dirty="0">
                <a:solidFill>
                  <a:schemeClr val="tx2"/>
                </a:solidFill>
              </a:rPr>
              <a:t>Дилуциона хипонатриемија у стањима </a:t>
            </a:r>
            <a:r>
              <a:rPr lang="sr-Cyrl-CS" u="sng" dirty="0">
                <a:solidFill>
                  <a:schemeClr val="tx2"/>
                </a:solidFill>
              </a:rPr>
              <a:t>едема</a:t>
            </a:r>
            <a:r>
              <a:rPr lang="sr-Cyrl-CS" dirty="0">
                <a:solidFill>
                  <a:schemeClr val="tx2"/>
                </a:solidFill>
              </a:rPr>
              <a:t> (праћена порастом телесне </a:t>
            </a:r>
            <a:r>
              <a:rPr lang="sr-Latn-CS" dirty="0">
                <a:solidFill>
                  <a:schemeClr val="tx2"/>
                </a:solidFill>
              </a:rPr>
              <a:t>масе</a:t>
            </a:r>
            <a:r>
              <a:rPr lang="sr-Cyrl-CS" dirty="0">
                <a:solidFill>
                  <a:schemeClr val="tx2"/>
                </a:solidFill>
              </a:rPr>
              <a:t>)</a:t>
            </a:r>
          </a:p>
          <a:p>
            <a:pPr lvl="2">
              <a:buFont typeface="Wingdings" pitchFamily="2" charset="2"/>
              <a:buNone/>
            </a:pPr>
            <a:endParaRPr lang="sr-Latn-CS" dirty="0">
              <a:solidFill>
                <a:schemeClr val="tx2"/>
              </a:solidFill>
            </a:endParaRPr>
          </a:p>
          <a:p>
            <a:pPr lvl="1"/>
            <a:r>
              <a:rPr lang="sr-Cyrl-CS" b="1" dirty="0">
                <a:solidFill>
                  <a:srgbClr val="FFFF00"/>
                </a:solidFill>
              </a:rPr>
              <a:t>ХИПЕРНАТРИЕМИЈА</a:t>
            </a:r>
          </a:p>
          <a:p>
            <a:pPr lvl="1">
              <a:buFont typeface="Wingdings" pitchFamily="2" charset="2"/>
              <a:buNone/>
            </a:pPr>
            <a:endParaRPr lang="sr-Cyrl-CS" sz="900" dirty="0">
              <a:solidFill>
                <a:schemeClr val="bg2"/>
              </a:solidFill>
            </a:endParaRPr>
          </a:p>
          <a:p>
            <a:pPr lvl="2"/>
            <a:r>
              <a:rPr lang="sr-Cyrl-CS" dirty="0">
                <a:solidFill>
                  <a:schemeClr val="tx2"/>
                </a:solidFill>
              </a:rPr>
              <a:t>обољења бубрега</a:t>
            </a:r>
          </a:p>
          <a:p>
            <a:pPr lvl="2"/>
            <a:r>
              <a:rPr lang="sr-Cyrl-CS" dirty="0">
                <a:solidFill>
                  <a:schemeClr val="tx2"/>
                </a:solidFill>
              </a:rPr>
              <a:t>хиперфункција надбубрежне жлезде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GB" sz="4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МЕТАБОЛИЗАМ НАТРИЈУМА</a:t>
            </a:r>
          </a:p>
        </p:txBody>
      </p:sp>
    </p:spTree>
  </p:cSld>
  <p:clrMapOvr>
    <a:masterClrMapping/>
  </p:clrMapOvr>
  <p:transition advTm="7672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GB" sz="3600">
                <a:solidFill>
                  <a:srgbClr val="FFFF00"/>
                </a:solidFill>
                <a:cs typeface="Arial" charset="0"/>
              </a:rPr>
              <a:t>МЕТАБОЛИЗАМ КАЛИЈУМА</a:t>
            </a:r>
            <a:r>
              <a:rPr lang="en-GB"/>
              <a:t>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8458200" cy="5334000"/>
          </a:xfrm>
        </p:spPr>
        <p:txBody>
          <a:bodyPr/>
          <a:lstStyle/>
          <a:p>
            <a:r>
              <a:rPr lang="en-GB" sz="2400">
                <a:solidFill>
                  <a:schemeClr val="tx2"/>
                </a:solidFill>
                <a:cs typeface="Arial" charset="0"/>
              </a:rPr>
              <a:t>главни интраћелијски катјон</a:t>
            </a:r>
            <a:endParaRPr lang="sr-Latn-CS" sz="2400">
              <a:solidFill>
                <a:schemeClr val="tx2"/>
              </a:solidFill>
              <a:cs typeface="Arial" charset="0"/>
            </a:endParaRPr>
          </a:p>
          <a:p>
            <a:pPr>
              <a:buFont typeface="Wingdings" pitchFamily="2" charset="2"/>
              <a:buNone/>
            </a:pPr>
            <a:endParaRPr lang="en-GB" sz="2400">
              <a:solidFill>
                <a:schemeClr val="tx2"/>
              </a:solidFill>
              <a:cs typeface="Arial" charset="0"/>
            </a:endParaRPr>
          </a:p>
          <a:p>
            <a:r>
              <a:rPr lang="de-DE" sz="2400">
                <a:solidFill>
                  <a:schemeClr val="tx2"/>
                </a:solidFill>
                <a:cs typeface="Arial" charset="0"/>
              </a:rPr>
              <a:t>као главни интраћелијски катјон </a:t>
            </a:r>
            <a:r>
              <a:rPr lang="de-DE" sz="2400" b="1">
                <a:solidFill>
                  <a:srgbClr val="FFFF00"/>
                </a:solidFill>
                <a:cs typeface="Arial" charset="0"/>
              </a:rPr>
              <a:t>ОДРЖАВА ОСМОТСКИ ПРИТИСАК</a:t>
            </a:r>
            <a:r>
              <a:rPr lang="de-DE" sz="2400">
                <a:solidFill>
                  <a:schemeClr val="tx2"/>
                </a:solidFill>
                <a:cs typeface="Arial" charset="0"/>
              </a:rPr>
              <a:t> у овом простору</a:t>
            </a:r>
            <a:endParaRPr lang="sr-Latn-CS" sz="2400">
              <a:solidFill>
                <a:schemeClr val="tx2"/>
              </a:solidFill>
              <a:cs typeface="Arial" charset="0"/>
            </a:endParaRPr>
          </a:p>
          <a:p>
            <a:pPr>
              <a:buFont typeface="Wingdings" pitchFamily="2" charset="2"/>
              <a:buNone/>
            </a:pPr>
            <a:endParaRPr lang="en-GB" sz="2400">
              <a:solidFill>
                <a:schemeClr val="tx2"/>
              </a:solidFill>
              <a:cs typeface="Arial" charset="0"/>
            </a:endParaRPr>
          </a:p>
          <a:p>
            <a:r>
              <a:rPr lang="de-DE" sz="2400" b="1">
                <a:solidFill>
                  <a:srgbClr val="FFFF00"/>
                </a:solidFill>
                <a:cs typeface="Arial" charset="0"/>
              </a:rPr>
              <a:t>ОДР</a:t>
            </a:r>
            <a:r>
              <a:rPr lang="en-GB" sz="2400" b="1">
                <a:solidFill>
                  <a:srgbClr val="FFFF00"/>
                </a:solidFill>
                <a:cs typeface="Arial" charset="0"/>
              </a:rPr>
              <a:t>Ж</a:t>
            </a:r>
            <a:r>
              <a:rPr lang="de-DE" sz="2400" b="1">
                <a:solidFill>
                  <a:srgbClr val="FFFF00"/>
                </a:solidFill>
                <a:cs typeface="Arial" charset="0"/>
              </a:rPr>
              <a:t>АВА ПОТЕНЦИЈАЛ МИРОВАЊА</a:t>
            </a:r>
            <a:r>
              <a:rPr lang="de-DE" sz="2400">
                <a:solidFill>
                  <a:schemeClr val="tx2"/>
                </a:solidFill>
                <a:cs typeface="Arial" charset="0"/>
              </a:rPr>
              <a:t> и доприноси настанку мишићне раздражљивости</a:t>
            </a:r>
            <a:endParaRPr lang="sr-Latn-CS" sz="2400">
              <a:solidFill>
                <a:schemeClr val="tx2"/>
              </a:solidFill>
              <a:cs typeface="Arial" charset="0"/>
            </a:endParaRPr>
          </a:p>
          <a:p>
            <a:pPr>
              <a:buFont typeface="Wingdings" pitchFamily="2" charset="2"/>
              <a:buNone/>
            </a:pPr>
            <a:endParaRPr lang="en-GB" sz="2400">
              <a:solidFill>
                <a:schemeClr val="tx2"/>
              </a:solidFill>
              <a:cs typeface="Arial" charset="0"/>
            </a:endParaRPr>
          </a:p>
          <a:p>
            <a:r>
              <a:rPr lang="de-DE" sz="2400" b="1">
                <a:solidFill>
                  <a:srgbClr val="FFFF00"/>
                </a:solidFill>
                <a:cs typeface="Arial" charset="0"/>
              </a:rPr>
              <a:t>активатор је неких ензима</a:t>
            </a:r>
            <a:endParaRPr lang="sr-Latn-CS" sz="2400" b="1">
              <a:solidFill>
                <a:srgbClr val="FFFF00"/>
              </a:solidFill>
              <a:cs typeface="Arial" charset="0"/>
            </a:endParaRPr>
          </a:p>
          <a:p>
            <a:pPr>
              <a:buFont typeface="Wingdings" pitchFamily="2" charset="2"/>
              <a:buNone/>
            </a:pPr>
            <a:endParaRPr lang="en-GB" sz="2400">
              <a:solidFill>
                <a:schemeClr val="tx2"/>
              </a:solidFill>
              <a:cs typeface="Arial" charset="0"/>
            </a:endParaRPr>
          </a:p>
          <a:p>
            <a:r>
              <a:rPr lang="sr-Latn-CS" sz="2400">
                <a:solidFill>
                  <a:schemeClr val="tx2"/>
                </a:solidFill>
                <a:cs typeface="Arial" charset="0"/>
              </a:rPr>
              <a:t>к</a:t>
            </a:r>
            <a:r>
              <a:rPr lang="en-GB" sz="2400">
                <a:solidFill>
                  <a:schemeClr val="tx2"/>
                </a:solidFill>
                <a:cs typeface="Arial" charset="0"/>
              </a:rPr>
              <a:t>онцентрација K</a:t>
            </a:r>
            <a:r>
              <a:rPr lang="en-GB" sz="2400" baseline="30000">
                <a:solidFill>
                  <a:schemeClr val="tx2"/>
                </a:solidFill>
                <a:cs typeface="Arial" charset="0"/>
              </a:rPr>
              <a:t>+</a:t>
            </a:r>
            <a:r>
              <a:rPr lang="en-GB" sz="2400">
                <a:solidFill>
                  <a:schemeClr val="tx2"/>
                </a:solidFill>
                <a:cs typeface="Arial" charset="0"/>
              </a:rPr>
              <a:t> у крвној плазми је контролисана хормонски, а главни хормон је </a:t>
            </a:r>
            <a:r>
              <a:rPr lang="en-GB" sz="2400" b="1">
                <a:solidFill>
                  <a:srgbClr val="FFFF00"/>
                </a:solidFill>
                <a:cs typeface="Arial" charset="0"/>
              </a:rPr>
              <a:t>АЛДОСТЕРОН</a:t>
            </a:r>
            <a:endParaRPr lang="en-GB" sz="2400">
              <a:solidFill>
                <a:srgbClr val="FFFF00"/>
              </a:solidFill>
              <a:cs typeface="Arial" charset="0"/>
            </a:endParaRPr>
          </a:p>
          <a:p>
            <a:endParaRPr lang="en-GB" sz="24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advTm="7444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85344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Cyrl-CS" sz="2800" dirty="0">
                <a:solidFill>
                  <a:schemeClr val="tx2"/>
                </a:solidFill>
              </a:rPr>
              <a:t>Главни катјон интрацелуларне течности,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800" dirty="0">
                <a:solidFill>
                  <a:schemeClr val="tx2"/>
                </a:solidFill>
              </a:rPr>
              <a:t>   конц. интрацелуларно од </a:t>
            </a:r>
            <a:r>
              <a:rPr lang="sr-Cyrl-CS" sz="2800" u="sng" dirty="0">
                <a:solidFill>
                  <a:schemeClr val="tx2"/>
                </a:solidFill>
              </a:rPr>
              <a:t>130 до 157</a:t>
            </a:r>
            <a:r>
              <a:rPr lang="sr-Latn-CS" sz="2800" u="sng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mmol</a:t>
            </a:r>
            <a:r>
              <a:rPr lang="en-US" sz="2800" dirty="0">
                <a:solidFill>
                  <a:schemeClr val="tx2"/>
                </a:solidFill>
              </a:rPr>
              <a:t>/L</a:t>
            </a:r>
            <a:endParaRPr lang="sr-Cyrl-CS" sz="2800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 sz="900" dirty="0"/>
          </a:p>
          <a:p>
            <a:pPr>
              <a:lnSpc>
                <a:spcPct val="90000"/>
              </a:lnSpc>
            </a:pPr>
            <a:r>
              <a:rPr lang="sr-Cyrl-CS" sz="2800" b="1" dirty="0">
                <a:solidFill>
                  <a:srgbClr val="FFFF00"/>
                </a:solidFill>
              </a:rPr>
              <a:t>Конц</a:t>
            </a:r>
            <a:r>
              <a:rPr lang="sr-Latn-CS" sz="2800" b="1" dirty="0">
                <a:solidFill>
                  <a:srgbClr val="FFFF00"/>
                </a:solidFill>
              </a:rPr>
              <a:t>ентрација</a:t>
            </a:r>
            <a:r>
              <a:rPr lang="sr-Cyrl-CS" sz="2800" b="1" dirty="0">
                <a:solidFill>
                  <a:srgbClr val="FFFF00"/>
                </a:solidFill>
              </a:rPr>
              <a:t> у плазми од 3,5 до 5,0</a:t>
            </a:r>
            <a:r>
              <a:rPr lang="sr-Cyrl-CS" sz="2800" b="1" dirty="0">
                <a:solidFill>
                  <a:srgbClr val="FF6600"/>
                </a:solidFill>
              </a:rPr>
              <a:t> </a:t>
            </a:r>
            <a:r>
              <a:rPr lang="en-US" sz="2400" b="1" dirty="0" err="1">
                <a:solidFill>
                  <a:srgbClr val="FFFF00"/>
                </a:solidFill>
              </a:rPr>
              <a:t>mmol</a:t>
            </a:r>
            <a:r>
              <a:rPr lang="en-US" sz="2400" b="1" dirty="0">
                <a:solidFill>
                  <a:srgbClr val="FFFF00"/>
                </a:solidFill>
              </a:rPr>
              <a:t>/L</a:t>
            </a:r>
            <a:endParaRPr lang="sr-Cyrl-CS" sz="2800" b="1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 sz="900" b="1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r>
              <a:rPr lang="sr-Cyrl-CS" sz="2800" dirty="0">
                <a:solidFill>
                  <a:schemeClr val="tx2"/>
                </a:solidFill>
              </a:rPr>
              <a:t>Активношћу </a:t>
            </a:r>
            <a:r>
              <a:rPr lang="en-US" sz="2800" b="1" dirty="0">
                <a:solidFill>
                  <a:srgbClr val="FFFF00"/>
                </a:solidFill>
              </a:rPr>
              <a:t>Na</a:t>
            </a:r>
            <a:r>
              <a:rPr lang="sr-Latn-CS" sz="2800" b="1" baseline="30000" dirty="0">
                <a:solidFill>
                  <a:srgbClr val="FFFF00"/>
                </a:solidFill>
              </a:rPr>
              <a:t>+</a:t>
            </a:r>
            <a:r>
              <a:rPr lang="sr-Latn-CS" sz="2800" b="1" dirty="0">
                <a:solidFill>
                  <a:srgbClr val="FFFF00"/>
                </a:solidFill>
              </a:rPr>
              <a:t>-</a:t>
            </a:r>
            <a:r>
              <a:rPr lang="en-US" sz="2800" b="1" dirty="0">
                <a:solidFill>
                  <a:srgbClr val="FFFF00"/>
                </a:solidFill>
              </a:rPr>
              <a:t>K</a:t>
            </a:r>
            <a:r>
              <a:rPr lang="sr-Latn-CS" sz="2800" b="1" baseline="30000" dirty="0">
                <a:solidFill>
                  <a:srgbClr val="FFFF00"/>
                </a:solidFill>
              </a:rPr>
              <a:t>+</a:t>
            </a:r>
            <a:r>
              <a:rPr lang="sr-Latn-CS" sz="2800" b="1" dirty="0">
                <a:solidFill>
                  <a:srgbClr val="FFFF00"/>
                </a:solidFill>
              </a:rPr>
              <a:t>-</a:t>
            </a:r>
            <a:r>
              <a:rPr lang="en-US" sz="2800" b="1" dirty="0">
                <a:solidFill>
                  <a:srgbClr val="FFFF00"/>
                </a:solidFill>
              </a:rPr>
              <a:t>ATP</a:t>
            </a:r>
            <a:r>
              <a:rPr lang="sr-Cyrl-CS" sz="2800" b="1" dirty="0">
                <a:solidFill>
                  <a:srgbClr val="FFFF00"/>
                </a:solidFill>
              </a:rPr>
              <a:t>-азе</a:t>
            </a:r>
            <a:r>
              <a:rPr lang="sr-Cyrl-CS" sz="2800" dirty="0"/>
              <a:t>  </a:t>
            </a:r>
            <a:r>
              <a:rPr lang="en-US" sz="2800" dirty="0">
                <a:solidFill>
                  <a:schemeClr val="tx2"/>
                </a:solidFill>
              </a:rPr>
              <a:t>K</a:t>
            </a:r>
            <a:r>
              <a:rPr lang="sr-Latn-CS" sz="2800" baseline="30000" dirty="0">
                <a:solidFill>
                  <a:schemeClr val="tx2"/>
                </a:solidFill>
              </a:rPr>
              <a:t>+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CS" sz="2800" dirty="0">
                <a:solidFill>
                  <a:schemeClr val="tx2"/>
                </a:solidFill>
              </a:rPr>
              <a:t>се </a:t>
            </a:r>
            <a:r>
              <a:rPr lang="sr-Cyrl-CS" sz="2800" b="1" dirty="0">
                <a:solidFill>
                  <a:srgbClr val="FFFF00"/>
                </a:solidFill>
              </a:rPr>
              <a:t>активно транспортује у ћелије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 sz="900" b="1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r>
              <a:rPr lang="sr-Cyrl-CS" sz="2800" dirty="0">
                <a:solidFill>
                  <a:schemeClr val="tx2"/>
                </a:solidFill>
              </a:rPr>
              <a:t>Дневно се унесе око 3 – 5 </a:t>
            </a:r>
            <a:r>
              <a:rPr lang="en-US" sz="2800" dirty="0">
                <a:solidFill>
                  <a:schemeClr val="tx2"/>
                </a:solidFill>
              </a:rPr>
              <a:t>g</a:t>
            </a:r>
            <a:r>
              <a:rPr lang="sr-Cyrl-CS" sz="2800" dirty="0">
                <a:solidFill>
                  <a:schemeClr val="tx2"/>
                </a:solidFill>
              </a:rPr>
              <a:t> калијума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 sz="1000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sr-Cyrl-CS" sz="2800" dirty="0">
                <a:solidFill>
                  <a:schemeClr val="tx2"/>
                </a:solidFill>
              </a:rPr>
              <a:t>Ресорбује се у танком цреву, а излучује се урином</a:t>
            </a:r>
          </a:p>
          <a:p>
            <a:pPr>
              <a:lnSpc>
                <a:spcPct val="90000"/>
              </a:lnSpc>
            </a:pPr>
            <a:r>
              <a:rPr lang="sr-Cyrl-CS" sz="2800" dirty="0">
                <a:solidFill>
                  <a:schemeClr val="tx2"/>
                </a:solidFill>
              </a:rPr>
              <a:t>У телу га има око 150 </a:t>
            </a:r>
            <a:r>
              <a:rPr lang="en-US" sz="2800" dirty="0">
                <a:solidFill>
                  <a:schemeClr val="tx2"/>
                </a:solidFill>
              </a:rPr>
              <a:t>g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GB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МЕТАБОЛИЗАМ КАЛИЈУМА</a:t>
            </a:r>
          </a:p>
        </p:txBody>
      </p:sp>
    </p:spTree>
  </p:cSld>
  <p:clrMapOvr>
    <a:masterClrMapping/>
  </p:clrMapOvr>
  <p:transition advTm="7682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458200" cy="5410200"/>
          </a:xfrm>
        </p:spPr>
        <p:txBody>
          <a:bodyPr/>
          <a:lstStyle/>
          <a:p>
            <a:r>
              <a:rPr lang="sr-Latn-CS" sz="2800" b="1" dirty="0">
                <a:solidFill>
                  <a:schemeClr val="tx2"/>
                </a:solidFill>
              </a:rPr>
              <a:t>ФУНКЦИЈЕ КАЛИЈУМА У ОРГАНИЗМУ</a:t>
            </a:r>
            <a:r>
              <a:rPr lang="sr-Latn-CS" sz="2800" dirty="0">
                <a:solidFill>
                  <a:schemeClr val="tx2"/>
                </a:solidFill>
              </a:rPr>
              <a:t>:</a:t>
            </a:r>
          </a:p>
          <a:p>
            <a:pPr>
              <a:buFont typeface="Wingdings" pitchFamily="2" charset="2"/>
              <a:buNone/>
            </a:pPr>
            <a:endParaRPr lang="sr-Latn-CS" sz="1000" dirty="0">
              <a:solidFill>
                <a:schemeClr val="tx2"/>
              </a:solidFill>
            </a:endParaRPr>
          </a:p>
          <a:p>
            <a:pPr lvl="1"/>
            <a:r>
              <a:rPr lang="sr-Latn-CS" sz="2400" dirty="0">
                <a:solidFill>
                  <a:schemeClr val="tx2"/>
                </a:solidFill>
              </a:rPr>
              <a:t>Утиче на </a:t>
            </a:r>
            <a:r>
              <a:rPr lang="sr-Latn-CS" sz="2400" b="1" u="sng" dirty="0">
                <a:solidFill>
                  <a:srgbClr val="FFFF00"/>
                </a:solidFill>
              </a:rPr>
              <a:t>мишићну активност</a:t>
            </a:r>
            <a:r>
              <a:rPr lang="sr-Latn-CS" sz="2400" dirty="0">
                <a:solidFill>
                  <a:schemeClr val="tx2"/>
                </a:solidFill>
              </a:rPr>
              <a:t>, нарочито на активност </a:t>
            </a:r>
            <a:r>
              <a:rPr lang="sr-Latn-CS" sz="2400" u="sng" dirty="0">
                <a:solidFill>
                  <a:schemeClr val="tx2"/>
                </a:solidFill>
              </a:rPr>
              <a:t>срчаног</a:t>
            </a:r>
            <a:r>
              <a:rPr lang="sr-Latn-CS" sz="2400" dirty="0">
                <a:solidFill>
                  <a:schemeClr val="tx2"/>
                </a:solidFill>
              </a:rPr>
              <a:t> мишића</a:t>
            </a:r>
          </a:p>
          <a:p>
            <a:pPr>
              <a:buFont typeface="Wingdings" pitchFamily="2" charset="2"/>
              <a:buNone/>
            </a:pPr>
            <a:endParaRPr lang="sr-Latn-CS" sz="1000" dirty="0">
              <a:solidFill>
                <a:schemeClr val="tx2"/>
              </a:solidFill>
            </a:endParaRPr>
          </a:p>
          <a:p>
            <a:pPr lvl="1"/>
            <a:r>
              <a:rPr lang="sr-Latn-CS" sz="2400" dirty="0">
                <a:solidFill>
                  <a:schemeClr val="tx2"/>
                </a:solidFill>
              </a:rPr>
              <a:t>Саставни део </a:t>
            </a:r>
            <a:r>
              <a:rPr lang="sr-Latn-CS" sz="2400" b="1" dirty="0">
                <a:solidFill>
                  <a:srgbClr val="FFFF00"/>
                </a:solidFill>
              </a:rPr>
              <a:t>фосфатног пуферског система</a:t>
            </a:r>
          </a:p>
          <a:p>
            <a:pPr>
              <a:buFont typeface="Wingdings" pitchFamily="2" charset="2"/>
              <a:buNone/>
            </a:pPr>
            <a:endParaRPr lang="sr-Latn-CS" sz="1000" b="1" dirty="0">
              <a:solidFill>
                <a:srgbClr val="FFFF00"/>
              </a:solidFill>
            </a:endParaRPr>
          </a:p>
          <a:p>
            <a:pPr lvl="1"/>
            <a:r>
              <a:rPr lang="sr-Latn-CS" sz="2400" dirty="0">
                <a:solidFill>
                  <a:schemeClr val="tx2"/>
                </a:solidFill>
              </a:rPr>
              <a:t>Регулише </a:t>
            </a:r>
            <a:r>
              <a:rPr lang="sr-Latn-CS" sz="2400" b="1" dirty="0">
                <a:solidFill>
                  <a:srgbClr val="FFFF00"/>
                </a:solidFill>
              </a:rPr>
              <a:t>осмотски притисак</a:t>
            </a:r>
            <a:r>
              <a:rPr lang="sr-Latn-CS" sz="2400" dirty="0">
                <a:solidFill>
                  <a:schemeClr val="tx2"/>
                </a:solidFill>
              </a:rPr>
              <a:t> у ћелијама</a:t>
            </a:r>
          </a:p>
          <a:p>
            <a:pPr>
              <a:buFont typeface="Wingdings" pitchFamily="2" charset="2"/>
              <a:buNone/>
            </a:pPr>
            <a:endParaRPr lang="sr-Latn-CS" sz="1000" dirty="0">
              <a:solidFill>
                <a:schemeClr val="tx2"/>
              </a:solidFill>
            </a:endParaRPr>
          </a:p>
          <a:p>
            <a:pPr lvl="1"/>
            <a:r>
              <a:rPr lang="sr-Latn-CS" sz="2400" dirty="0">
                <a:solidFill>
                  <a:schemeClr val="tx2"/>
                </a:solidFill>
              </a:rPr>
              <a:t>Одређује </a:t>
            </a:r>
            <a:r>
              <a:rPr lang="sr-Latn-CS" sz="2400" b="1" dirty="0">
                <a:solidFill>
                  <a:srgbClr val="FFFF00"/>
                </a:solidFill>
              </a:rPr>
              <a:t>потенцијал мировања</a:t>
            </a:r>
            <a:r>
              <a:rPr lang="sr-Latn-CS" sz="2400" dirty="0">
                <a:solidFill>
                  <a:schemeClr val="tx2"/>
                </a:solidFill>
              </a:rPr>
              <a:t> и доприноси настанку </a:t>
            </a:r>
            <a:r>
              <a:rPr lang="sr-Latn-CS" sz="2400" b="1" dirty="0">
                <a:solidFill>
                  <a:srgbClr val="FFFF00"/>
                </a:solidFill>
              </a:rPr>
              <a:t>неуро-мишићне раздражљивости</a:t>
            </a:r>
          </a:p>
          <a:p>
            <a:pPr>
              <a:buFont typeface="Wingdings" pitchFamily="2" charset="2"/>
              <a:buNone/>
            </a:pPr>
            <a:endParaRPr lang="sr-Latn-CS" sz="1000" dirty="0">
              <a:solidFill>
                <a:schemeClr val="tx2"/>
              </a:solidFill>
            </a:endParaRPr>
          </a:p>
          <a:p>
            <a:pPr lvl="1"/>
            <a:r>
              <a:rPr lang="sr-Latn-CS" sz="2400" b="1" dirty="0">
                <a:solidFill>
                  <a:srgbClr val="FFFF00"/>
                </a:solidFill>
              </a:rPr>
              <a:t>Подстиче синтезу протеина</a:t>
            </a:r>
            <a:r>
              <a:rPr lang="sr-Latn-CS" sz="2400" dirty="0">
                <a:solidFill>
                  <a:schemeClr val="tx2"/>
                </a:solidFill>
              </a:rPr>
              <a:t> у рибозомима</a:t>
            </a:r>
          </a:p>
          <a:p>
            <a:pPr>
              <a:buFont typeface="Wingdings" pitchFamily="2" charset="2"/>
              <a:buNone/>
            </a:pPr>
            <a:endParaRPr lang="sr-Latn-CS" sz="1000" dirty="0">
              <a:solidFill>
                <a:schemeClr val="tx2"/>
              </a:solidFill>
            </a:endParaRPr>
          </a:p>
          <a:p>
            <a:pPr lvl="1"/>
            <a:r>
              <a:rPr lang="sr-Latn-CS" sz="2400" b="1" dirty="0">
                <a:solidFill>
                  <a:srgbClr val="FFFF00"/>
                </a:solidFill>
              </a:rPr>
              <a:t>Активатор ензима</a:t>
            </a:r>
            <a:r>
              <a:rPr lang="sr-Latn-CS" sz="2400" dirty="0">
                <a:solidFill>
                  <a:schemeClr val="tx2"/>
                </a:solidFill>
              </a:rPr>
              <a:t> (</a:t>
            </a:r>
            <a:r>
              <a:rPr lang="sr-Latn-CS" sz="2400" u="sng" dirty="0">
                <a:solidFill>
                  <a:schemeClr val="tx2"/>
                </a:solidFill>
              </a:rPr>
              <a:t>пируват киназа</a:t>
            </a:r>
            <a:r>
              <a:rPr lang="sr-Latn-CS" sz="2400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GB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МЕТАБОЛИЗАМ КАЛИЈУМА</a:t>
            </a:r>
          </a:p>
        </p:txBody>
      </p:sp>
    </p:spTree>
  </p:cSld>
  <p:clrMapOvr>
    <a:masterClrMapping/>
  </p:clrMapOvr>
  <p:transition advTm="8695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458200" cy="5486400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sr-Cyrl-CS" sz="2400" b="1" dirty="0">
                <a:solidFill>
                  <a:srgbClr val="FFFF00"/>
                </a:solidFill>
              </a:rPr>
              <a:t>ХИПОКАЛИЕМИЈА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sr-Cyrl-CS" sz="700" dirty="0">
              <a:solidFill>
                <a:schemeClr val="bg2"/>
              </a:solidFill>
            </a:endParaRPr>
          </a:p>
          <a:p>
            <a:pPr lvl="2">
              <a:lnSpc>
                <a:spcPct val="90000"/>
              </a:lnSpc>
            </a:pPr>
            <a:r>
              <a:rPr lang="sr-Cyrl-CS" sz="2000" dirty="0">
                <a:solidFill>
                  <a:schemeClr val="tx2"/>
                </a:solidFill>
              </a:rPr>
              <a:t>губитак преко </a:t>
            </a:r>
            <a:r>
              <a:rPr lang="sr-Cyrl-CS" sz="2000" u="sng" dirty="0">
                <a:solidFill>
                  <a:schemeClr val="tx2"/>
                </a:solidFill>
              </a:rPr>
              <a:t>бубрега</a:t>
            </a:r>
          </a:p>
          <a:p>
            <a:pPr lvl="2">
              <a:lnSpc>
                <a:spcPct val="90000"/>
              </a:lnSpc>
            </a:pPr>
            <a:r>
              <a:rPr lang="sr-Cyrl-CS" sz="2000" dirty="0">
                <a:solidFill>
                  <a:schemeClr val="tx2"/>
                </a:solidFill>
              </a:rPr>
              <a:t>екстраренални губитак (</a:t>
            </a:r>
            <a:r>
              <a:rPr lang="sr-Cyrl-CS" sz="2000" u="sng" dirty="0">
                <a:solidFill>
                  <a:schemeClr val="tx2"/>
                </a:solidFill>
              </a:rPr>
              <a:t>повраћање, проливи</a:t>
            </a:r>
            <a:r>
              <a:rPr lang="sr-Cyrl-CS" sz="2000" dirty="0">
                <a:solidFill>
                  <a:schemeClr val="tx2"/>
                </a:solidFill>
              </a:rPr>
              <a:t>)</a:t>
            </a:r>
          </a:p>
          <a:p>
            <a:pPr lvl="2">
              <a:lnSpc>
                <a:spcPct val="90000"/>
              </a:lnSpc>
            </a:pPr>
            <a:r>
              <a:rPr lang="sr-Cyrl-CS" sz="2000" dirty="0">
                <a:solidFill>
                  <a:schemeClr val="tx2"/>
                </a:solidFill>
              </a:rPr>
              <a:t>смањен унос због </a:t>
            </a:r>
            <a:r>
              <a:rPr lang="sr-Cyrl-CS" sz="2000" u="sng" dirty="0">
                <a:solidFill>
                  <a:schemeClr val="tx2"/>
                </a:solidFill>
              </a:rPr>
              <a:t>гладовања</a:t>
            </a:r>
          </a:p>
          <a:p>
            <a:pPr lvl="2">
              <a:lnSpc>
                <a:spcPct val="90000"/>
              </a:lnSpc>
            </a:pPr>
            <a:r>
              <a:rPr lang="sr-Cyrl-CS" sz="2000" dirty="0">
                <a:solidFill>
                  <a:schemeClr val="tx2"/>
                </a:solidFill>
              </a:rPr>
              <a:t>поремећај трансцелуларне расподеле (алкалоза, терапија инсулином)</a:t>
            </a: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r>
              <a:rPr lang="sr-Cyrl-CS" sz="2000" dirty="0"/>
              <a:t> </a:t>
            </a:r>
          </a:p>
          <a:p>
            <a:pPr lvl="1">
              <a:lnSpc>
                <a:spcPct val="90000"/>
              </a:lnSpc>
            </a:pPr>
            <a:r>
              <a:rPr lang="sr-Cyrl-CS" sz="2400" b="1" dirty="0">
                <a:solidFill>
                  <a:srgbClr val="FFFF00"/>
                </a:solidFill>
              </a:rPr>
              <a:t>ХИПЕРКАЛИЕМИЈА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sr-Cyrl-CS" sz="700" dirty="0">
              <a:solidFill>
                <a:schemeClr val="bg2"/>
              </a:solidFill>
            </a:endParaRPr>
          </a:p>
          <a:p>
            <a:pPr lvl="2">
              <a:lnSpc>
                <a:spcPct val="90000"/>
              </a:lnSpc>
            </a:pPr>
            <a:r>
              <a:rPr lang="sr-Cyrl-CS" sz="2000" dirty="0">
                <a:solidFill>
                  <a:schemeClr val="tx2"/>
                </a:solidFill>
              </a:rPr>
              <a:t>повећање укупног садржаја </a:t>
            </a:r>
            <a:r>
              <a:rPr lang="en-US" sz="2000" dirty="0">
                <a:solidFill>
                  <a:schemeClr val="tx2"/>
                </a:solidFill>
              </a:rPr>
              <a:t>K</a:t>
            </a:r>
            <a:r>
              <a:rPr lang="sr-Cyrl-CS" sz="2000" baseline="30000" dirty="0">
                <a:solidFill>
                  <a:schemeClr val="tx2"/>
                </a:solidFill>
              </a:rPr>
              <a:t>+</a:t>
            </a:r>
            <a:r>
              <a:rPr lang="sr-Cyrl-CS" sz="2000" dirty="0">
                <a:solidFill>
                  <a:schemeClr val="tx2"/>
                </a:solidFill>
              </a:rPr>
              <a:t> у организму (</a:t>
            </a:r>
            <a:r>
              <a:rPr lang="sr-Cyrl-CS" sz="2000" u="sng" dirty="0">
                <a:solidFill>
                  <a:schemeClr val="tx2"/>
                </a:solidFill>
              </a:rPr>
              <a:t>инфузије, трансфузије)</a:t>
            </a:r>
          </a:p>
          <a:p>
            <a:pPr lvl="2">
              <a:lnSpc>
                <a:spcPct val="90000"/>
              </a:lnSpc>
            </a:pPr>
            <a:r>
              <a:rPr lang="sr-Cyrl-CS" sz="2000" dirty="0">
                <a:solidFill>
                  <a:schemeClr val="tx2"/>
                </a:solidFill>
              </a:rPr>
              <a:t>недовољна екскреција</a:t>
            </a:r>
          </a:p>
          <a:p>
            <a:pPr lvl="3">
              <a:lnSpc>
                <a:spcPct val="90000"/>
              </a:lnSpc>
            </a:pPr>
            <a:r>
              <a:rPr lang="sr-Cyrl-CS" sz="1800" dirty="0">
                <a:solidFill>
                  <a:schemeClr val="tx2"/>
                </a:solidFill>
              </a:rPr>
              <a:t>бубрези – акутна или хронична бубрежна инсуфицијенција</a:t>
            </a:r>
            <a:endParaRPr lang="sr-Latn-CS" sz="1800" dirty="0">
              <a:solidFill>
                <a:schemeClr val="tx2"/>
              </a:solidFill>
            </a:endParaRPr>
          </a:p>
          <a:p>
            <a:pPr lvl="3">
              <a:lnSpc>
                <a:spcPct val="90000"/>
              </a:lnSpc>
            </a:pPr>
            <a:r>
              <a:rPr lang="sr-Cyrl-CS" sz="1800" dirty="0">
                <a:solidFill>
                  <a:schemeClr val="tx2"/>
                </a:solidFill>
              </a:rPr>
              <a:t>инсуфицијенција надбубрега – Адисонова болест, адреналектомија</a:t>
            </a:r>
          </a:p>
          <a:p>
            <a:pPr lvl="2">
              <a:lnSpc>
                <a:spcPct val="90000"/>
              </a:lnSpc>
            </a:pPr>
            <a:r>
              <a:rPr lang="sr-Cyrl-CS" sz="2000" dirty="0">
                <a:solidFill>
                  <a:schemeClr val="tx2"/>
                </a:solidFill>
              </a:rPr>
              <a:t>ацидоза</a:t>
            </a:r>
          </a:p>
          <a:p>
            <a:pPr lvl="2">
              <a:lnSpc>
                <a:spcPct val="90000"/>
              </a:lnSpc>
            </a:pPr>
            <a:r>
              <a:rPr lang="sr-Cyrl-CS" sz="2000" dirty="0">
                <a:solidFill>
                  <a:schemeClr val="tx2"/>
                </a:solidFill>
              </a:rPr>
              <a:t>грешке при узимању крви (хемолиза</a:t>
            </a:r>
            <a:r>
              <a:rPr lang="sr-Latn-CS" sz="2000" dirty="0">
                <a:solidFill>
                  <a:schemeClr val="tx2"/>
                </a:solidFill>
              </a:rPr>
              <a:t>)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GB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МЕТАБОЛИЗАМ КАЛИЈУМА</a:t>
            </a:r>
          </a:p>
        </p:txBody>
      </p:sp>
    </p:spTree>
  </p:cSld>
  <p:clrMapOvr>
    <a:masterClrMapping/>
  </p:clrMapOvr>
  <p:transition advTm="8571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62000" y="228600"/>
            <a:ext cx="8382000" cy="685800"/>
          </a:xfrm>
        </p:spPr>
        <p:txBody>
          <a:bodyPr/>
          <a:lstStyle/>
          <a:p>
            <a:r>
              <a:rPr lang="en-GB" sz="3600" dirty="0">
                <a:solidFill>
                  <a:srgbClr val="FFFF00"/>
                </a:solidFill>
                <a:cs typeface="Arial" charset="0"/>
              </a:rPr>
              <a:t>МЕТАБОЛИЗАМ КАЛЦИЈУМА</a:t>
            </a:r>
            <a:r>
              <a:rPr lang="en-GB" dirty="0"/>
              <a:t>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6781800" cy="5638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hr-HR" sz="2000" dirty="0">
                <a:cs typeface="Arial" charset="0"/>
              </a:rPr>
              <a:t> </a:t>
            </a:r>
            <a:r>
              <a:rPr lang="en-GB" sz="2000" dirty="0">
                <a:solidFill>
                  <a:schemeClr val="tx2"/>
                </a:solidFill>
                <a:cs typeface="Arial" charset="0"/>
              </a:rPr>
              <a:t>(99%) </a:t>
            </a:r>
            <a:r>
              <a:rPr lang="en-GB" sz="2000" dirty="0" err="1">
                <a:solidFill>
                  <a:schemeClr val="tx2"/>
                </a:solidFill>
                <a:cs typeface="Arial" charset="0"/>
              </a:rPr>
              <a:t>је</a:t>
            </a:r>
            <a:r>
              <a:rPr lang="en-GB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000" b="1" dirty="0" err="1">
                <a:solidFill>
                  <a:schemeClr val="tx2"/>
                </a:solidFill>
                <a:cs typeface="Arial" charset="0"/>
              </a:rPr>
              <a:t>депоновано</a:t>
            </a:r>
            <a:r>
              <a:rPr lang="en-GB" sz="2000" b="1" dirty="0">
                <a:solidFill>
                  <a:schemeClr val="tx2"/>
                </a:solidFill>
                <a:cs typeface="Arial" charset="0"/>
              </a:rPr>
              <a:t> у </a:t>
            </a:r>
            <a:r>
              <a:rPr lang="en-GB" sz="2000" b="1" dirty="0" err="1">
                <a:solidFill>
                  <a:schemeClr val="tx2"/>
                </a:solidFill>
                <a:cs typeface="Arial" charset="0"/>
              </a:rPr>
              <a:t>чврстим</a:t>
            </a:r>
            <a:r>
              <a:rPr lang="en-GB" sz="2000" b="1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000" b="1" dirty="0" err="1">
                <a:solidFill>
                  <a:schemeClr val="tx2"/>
                </a:solidFill>
                <a:cs typeface="Arial" charset="0"/>
              </a:rPr>
              <a:t>ткивима</a:t>
            </a:r>
            <a:endParaRPr lang="sr-Latn-CS" sz="2000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Latn-CS" sz="600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Улоге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Ca</a:t>
            </a:r>
            <a:r>
              <a:rPr lang="sr-Latn-CS" sz="2000" baseline="30000" dirty="0">
                <a:solidFill>
                  <a:schemeClr val="tx2"/>
                </a:solidFill>
                <a:cs typeface="Arial" charset="0"/>
              </a:rPr>
              <a:t>+2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су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многоструке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:</a:t>
            </a:r>
            <a:endParaRPr lang="en-GB" sz="20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n-US" sz="2000" b="1" dirty="0">
                <a:solidFill>
                  <a:srgbClr val="FFFF00"/>
                </a:solidFill>
                <a:cs typeface="Arial" charset="0"/>
              </a:rPr>
              <a:t>СТРУКТУРНА</a:t>
            </a:r>
            <a:r>
              <a:rPr lang="en-US" sz="2000" dirty="0">
                <a:solidFill>
                  <a:srgbClr val="FFFF00"/>
                </a:solidFill>
                <a:cs typeface="Arial" charset="0"/>
              </a:rPr>
              <a:t> 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–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улази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у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састав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свих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чврстих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ткива</a:t>
            </a:r>
            <a:endParaRPr lang="sr-Latn-CS" sz="20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6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n-US" sz="2000" b="1" dirty="0">
                <a:solidFill>
                  <a:srgbClr val="FFFF00"/>
                </a:solidFill>
                <a:cs typeface="Arial" charset="0"/>
              </a:rPr>
              <a:t>НЕУРОМУСКУЛАРНА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–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учествује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у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контроли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u="sng" dirty="0" err="1">
                <a:solidFill>
                  <a:schemeClr val="tx2"/>
                </a:solidFill>
                <a:cs typeface="Arial" charset="0"/>
              </a:rPr>
              <a:t>ексцитабилности</a:t>
            </a:r>
            <a:r>
              <a:rPr lang="en-US" sz="2000" u="sng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u="sng" dirty="0" err="1">
                <a:solidFill>
                  <a:schemeClr val="tx2"/>
                </a:solidFill>
                <a:cs typeface="Arial" charset="0"/>
              </a:rPr>
              <a:t>мишићног</a:t>
            </a:r>
            <a:r>
              <a:rPr lang="en-US" sz="2000" u="sng" dirty="0">
                <a:solidFill>
                  <a:schemeClr val="tx2"/>
                </a:solidFill>
                <a:cs typeface="Arial" charset="0"/>
              </a:rPr>
              <a:t> и </a:t>
            </a:r>
            <a:r>
              <a:rPr lang="en-US" sz="2000" u="sng" dirty="0" err="1">
                <a:solidFill>
                  <a:schemeClr val="tx2"/>
                </a:solidFill>
                <a:cs typeface="Arial" charset="0"/>
              </a:rPr>
              <a:t>нервног</a:t>
            </a:r>
            <a:r>
              <a:rPr lang="en-US" sz="2000" u="sng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u="sng" dirty="0" err="1">
                <a:solidFill>
                  <a:schemeClr val="tx2"/>
                </a:solidFill>
                <a:cs typeface="Arial" charset="0"/>
              </a:rPr>
              <a:t>ткива</a:t>
            </a:r>
            <a:r>
              <a:rPr lang="en-US" sz="2000" u="sng" dirty="0">
                <a:solidFill>
                  <a:schemeClr val="tx2"/>
                </a:solidFill>
                <a:cs typeface="Arial" charset="0"/>
              </a:rPr>
              <a:t> и </a:t>
            </a:r>
            <a:r>
              <a:rPr lang="en-US" sz="2000" u="sng" dirty="0" err="1">
                <a:solidFill>
                  <a:schemeClr val="tx2"/>
                </a:solidFill>
                <a:cs typeface="Arial" charset="0"/>
              </a:rPr>
              <a:t>иницијацији</a:t>
            </a:r>
            <a:r>
              <a:rPr lang="en-US" sz="2000" u="sng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u="sng" dirty="0" err="1">
                <a:solidFill>
                  <a:schemeClr val="tx2"/>
                </a:solidFill>
                <a:cs typeface="Arial" charset="0"/>
              </a:rPr>
              <a:t>контракције</a:t>
            </a:r>
            <a:r>
              <a:rPr lang="en-US" sz="2000" u="sng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u="sng" dirty="0" err="1">
                <a:solidFill>
                  <a:schemeClr val="tx2"/>
                </a:solidFill>
                <a:cs typeface="Arial" charset="0"/>
              </a:rPr>
              <a:t>мишића</a:t>
            </a:r>
            <a:endParaRPr lang="sr-Latn-CS" sz="2000" u="sng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6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неопходан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је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за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b="1" u="sng" dirty="0" err="1">
                <a:solidFill>
                  <a:srgbClr val="FFFF00"/>
                </a:solidFill>
                <a:cs typeface="Arial" charset="0"/>
              </a:rPr>
              <a:t>коагулацију</a:t>
            </a:r>
            <a:r>
              <a:rPr lang="en-US" sz="2000" b="1" u="sng" dirty="0">
                <a:solidFill>
                  <a:srgbClr val="FFFF00"/>
                </a:solidFill>
                <a:cs typeface="Arial" charset="0"/>
              </a:rPr>
              <a:t> </a:t>
            </a:r>
            <a:r>
              <a:rPr lang="en-US" sz="2000" b="1" u="sng" dirty="0" err="1">
                <a:solidFill>
                  <a:srgbClr val="FFFF00"/>
                </a:solidFill>
                <a:cs typeface="Arial" charset="0"/>
              </a:rPr>
              <a:t>крви</a:t>
            </a:r>
            <a:r>
              <a:rPr lang="en-US" sz="2000" u="sng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као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b="1" dirty="0" err="1">
                <a:solidFill>
                  <a:srgbClr val="FFFF00"/>
                </a:solidFill>
                <a:cs typeface="Arial" charset="0"/>
              </a:rPr>
              <a:t>активатор</a:t>
            </a:r>
            <a:r>
              <a:rPr lang="en-US" sz="2000" b="1" dirty="0">
                <a:solidFill>
                  <a:srgbClr val="FFFF00"/>
                </a:solidFill>
                <a:cs typeface="Arial" charset="0"/>
              </a:rPr>
              <a:t> </a:t>
            </a:r>
            <a:r>
              <a:rPr lang="en-US" sz="2000" b="1" dirty="0" err="1">
                <a:solidFill>
                  <a:srgbClr val="FFFF00"/>
                </a:solidFill>
                <a:cs typeface="Arial" charset="0"/>
              </a:rPr>
              <a:t>ензима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који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обезбеђују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овај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процес</a:t>
            </a:r>
            <a:endParaRPr lang="sr-Latn-CS" sz="20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6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делује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као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b="1" u="sng" dirty="0">
                <a:solidFill>
                  <a:srgbClr val="FFFF00"/>
                </a:solidFill>
                <a:cs typeface="Arial" charset="0"/>
              </a:rPr>
              <a:t>СЕКУНДАРНИ ГЛАСНИК</a:t>
            </a:r>
            <a:r>
              <a:rPr lang="en-US" sz="2000" u="sng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у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механизму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деловања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појединих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хормона</a:t>
            </a:r>
            <a:endParaRPr lang="sr-Latn-CS" sz="20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9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2000" dirty="0">
                <a:solidFill>
                  <a:schemeClr val="tx2"/>
                </a:solidFill>
              </a:rPr>
              <a:t> </a:t>
            </a:r>
            <a:r>
              <a:rPr lang="de-DE" sz="2000" b="1" dirty="0">
                <a:solidFill>
                  <a:srgbClr val="FFFF00"/>
                </a:solidFill>
                <a:cs typeface="Arial" charset="0"/>
              </a:rPr>
              <a:t>РЕГУЛАЦИЈА МЕТАБОЛИЗМА</a:t>
            </a:r>
            <a:r>
              <a:rPr lang="de-DE" sz="2000" dirty="0">
                <a:solidFill>
                  <a:schemeClr val="tx2"/>
                </a:solidFill>
                <a:cs typeface="Arial" charset="0"/>
              </a:rPr>
              <a:t> Ca</a:t>
            </a:r>
            <a:r>
              <a:rPr lang="sr-Latn-CS" sz="2000" baseline="30000" dirty="0">
                <a:solidFill>
                  <a:schemeClr val="tx2"/>
                </a:solidFill>
                <a:cs typeface="Arial" charset="0"/>
              </a:rPr>
              <a:t>+2</a:t>
            </a:r>
            <a:r>
              <a:rPr lang="de-DE" sz="2000" dirty="0">
                <a:solidFill>
                  <a:schemeClr val="tx2"/>
                </a:solidFill>
                <a:cs typeface="Arial" charset="0"/>
              </a:rPr>
              <a:t> се остварује дејством хормона - </a:t>
            </a:r>
            <a:r>
              <a:rPr lang="en-US" sz="2000" dirty="0">
                <a:solidFill>
                  <a:srgbClr val="FFFF00"/>
                </a:solidFill>
                <a:cs typeface="Arial" charset="0"/>
              </a:rPr>
              <a:t>ПАРАТХОРМОНА 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(PTH) и </a:t>
            </a:r>
            <a:r>
              <a:rPr lang="en-US" sz="2000" dirty="0">
                <a:solidFill>
                  <a:srgbClr val="FFFF00"/>
                </a:solidFill>
                <a:cs typeface="Arial" charset="0"/>
              </a:rPr>
              <a:t>КАЛЦИТОНИНА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,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као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и  </a:t>
            </a:r>
            <a:r>
              <a:rPr lang="en-US" sz="2000" dirty="0">
                <a:solidFill>
                  <a:srgbClr val="FFFF00"/>
                </a:solidFill>
                <a:cs typeface="Arial" charset="0"/>
              </a:rPr>
              <a:t>ВИТАМИНА Д</a:t>
            </a:r>
            <a:endParaRPr lang="en-GB" sz="2000" dirty="0">
              <a:solidFill>
                <a:schemeClr val="tx2"/>
              </a:solidFill>
            </a:endParaRPr>
          </a:p>
        </p:txBody>
      </p:sp>
      <p:pic>
        <p:nvPicPr>
          <p:cNvPr id="8196" name="Picture 4" descr="Ca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53225" y="914400"/>
            <a:ext cx="2390775" cy="1914525"/>
          </a:xfrm>
          <a:prstGeom prst="rect">
            <a:avLst/>
          </a:prstGeom>
          <a:noFill/>
        </p:spPr>
      </p:pic>
      <p:pic>
        <p:nvPicPr>
          <p:cNvPr id="8197" name="Picture 5" descr="calcium-sourc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2909888"/>
            <a:ext cx="2438400" cy="1890712"/>
          </a:xfrm>
          <a:prstGeom prst="rect">
            <a:avLst/>
          </a:prstGeom>
          <a:noFill/>
        </p:spPr>
      </p:pic>
      <p:pic>
        <p:nvPicPr>
          <p:cNvPr id="8198" name="Picture 6" descr="Ca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53225" y="4943475"/>
            <a:ext cx="2390775" cy="1914525"/>
          </a:xfrm>
          <a:prstGeom prst="rect">
            <a:avLst/>
          </a:prstGeom>
          <a:noFill/>
        </p:spPr>
      </p:pic>
      <p:pic>
        <p:nvPicPr>
          <p:cNvPr id="8199" name="Picture 7" descr="C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5359400"/>
            <a:ext cx="1981200" cy="1498600"/>
          </a:xfrm>
          <a:prstGeom prst="rect">
            <a:avLst/>
          </a:prstGeom>
          <a:noFill/>
        </p:spPr>
      </p:pic>
      <p:pic>
        <p:nvPicPr>
          <p:cNvPr id="8200" name="Picture 8" descr="Ca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0400" y="5340350"/>
            <a:ext cx="1524000" cy="1517650"/>
          </a:xfrm>
          <a:prstGeom prst="rect">
            <a:avLst/>
          </a:prstGeom>
          <a:noFill/>
        </p:spPr>
      </p:pic>
    </p:spTree>
  </p:cSld>
  <p:clrMapOvr>
    <a:masterClrMapping/>
  </p:clrMapOvr>
  <p:transition advTm="7767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8458200" cy="5638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CS" sz="2400" dirty="0">
                <a:solidFill>
                  <a:schemeClr val="tx2"/>
                </a:solidFill>
              </a:rPr>
              <a:t>У телу човека тешког 70</a:t>
            </a:r>
            <a:r>
              <a:rPr lang="sr-Latn-CS" sz="2400" dirty="0">
                <a:solidFill>
                  <a:schemeClr val="tx2"/>
                </a:solidFill>
              </a:rPr>
              <a:t> </a:t>
            </a:r>
            <a:r>
              <a:rPr lang="en-US" sz="2400" dirty="0">
                <a:solidFill>
                  <a:schemeClr val="tx2"/>
                </a:solidFill>
              </a:rPr>
              <a:t>kg</a:t>
            </a:r>
            <a:r>
              <a:rPr lang="sr-Cyrl-CS" sz="2400" dirty="0">
                <a:solidFill>
                  <a:schemeClr val="tx2"/>
                </a:solidFill>
              </a:rPr>
              <a:t> има га око 1000 </a:t>
            </a:r>
            <a:r>
              <a:rPr lang="en-US" sz="2400" dirty="0">
                <a:solidFill>
                  <a:schemeClr val="tx2"/>
                </a:solidFill>
              </a:rPr>
              <a:t>g</a:t>
            </a:r>
            <a:endParaRPr lang="sr-Latn-CS" sz="2400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Cyrl-CS" sz="1200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r>
              <a:rPr lang="sr-Cyrl-CS" sz="2400" dirty="0">
                <a:solidFill>
                  <a:schemeClr val="tx2"/>
                </a:solidFill>
              </a:rPr>
              <a:t>99% </a:t>
            </a:r>
            <a:r>
              <a:rPr lang="en-US" sz="2400" dirty="0" err="1">
                <a:solidFill>
                  <a:schemeClr val="tx2"/>
                </a:solidFill>
              </a:rPr>
              <a:t>Ca</a:t>
            </a:r>
            <a:r>
              <a:rPr lang="sr-Latn-CS" sz="2400" baseline="30000" dirty="0">
                <a:solidFill>
                  <a:schemeClr val="tx2"/>
                </a:solidFill>
              </a:rPr>
              <a:t>2+</a:t>
            </a:r>
            <a:r>
              <a:rPr lang="sr-Latn-CS" sz="2400" dirty="0">
                <a:solidFill>
                  <a:schemeClr val="tx2"/>
                </a:solidFill>
              </a:rPr>
              <a:t> </a:t>
            </a:r>
            <a:r>
              <a:rPr lang="sr-Cyrl-CS" sz="2400" dirty="0">
                <a:solidFill>
                  <a:schemeClr val="tx2"/>
                </a:solidFill>
              </a:rPr>
              <a:t>налази се у костим</a:t>
            </a:r>
            <a:r>
              <a:rPr lang="sr-Latn-CS" sz="2400" dirty="0">
                <a:solidFill>
                  <a:schemeClr val="tx2"/>
                </a:solidFill>
              </a:rPr>
              <a:t>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Cyrl-CS" sz="1200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r>
              <a:rPr lang="sr-Cyrl-CS" sz="2400" dirty="0">
                <a:solidFill>
                  <a:srgbClr val="FFFF00"/>
                </a:solidFill>
              </a:rPr>
              <a:t>Укупна концентрација у </a:t>
            </a:r>
            <a:r>
              <a:rPr lang="sr-Cyrl-CS" sz="2400" u="sng" dirty="0">
                <a:solidFill>
                  <a:srgbClr val="FFFF00"/>
                </a:solidFill>
              </a:rPr>
              <a:t>плазми </a:t>
            </a:r>
            <a:r>
              <a:rPr lang="sr-Cyrl-CS" u="sng" dirty="0">
                <a:solidFill>
                  <a:srgbClr val="FFFF00"/>
                </a:solidFill>
              </a:rPr>
              <a:t>2,25 – 2,75</a:t>
            </a:r>
            <a:r>
              <a:rPr lang="sr-Cyrl-CS" u="sng" dirty="0">
                <a:solidFill>
                  <a:srgbClr val="FF9900"/>
                </a:solidFill>
              </a:rPr>
              <a:t> </a:t>
            </a:r>
            <a:r>
              <a:rPr lang="en-US" sz="2400" u="sng" dirty="0" err="1">
                <a:solidFill>
                  <a:srgbClr val="FFFF00"/>
                </a:solidFill>
              </a:rPr>
              <a:t>mmol</a:t>
            </a:r>
            <a:r>
              <a:rPr lang="en-US" sz="2400" u="sng" dirty="0">
                <a:solidFill>
                  <a:srgbClr val="FFFF00"/>
                </a:solidFill>
              </a:rPr>
              <a:t>/L</a:t>
            </a:r>
            <a:endParaRPr lang="sr-Latn-CS" u="sng" dirty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Latn-CS" sz="1200" dirty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sr-Cyrl-CS" sz="2400" dirty="0">
                <a:solidFill>
                  <a:schemeClr val="tx2"/>
                </a:solidFill>
              </a:rPr>
              <a:t>У плазми присутан у два облика:</a:t>
            </a:r>
            <a:endParaRPr lang="sr-Latn-CS" sz="2400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Cyrl-CS" sz="1200" dirty="0">
              <a:solidFill>
                <a:schemeClr val="tx2"/>
              </a:solidFill>
            </a:endParaRPr>
          </a:p>
          <a:p>
            <a:pPr lvl="1">
              <a:lnSpc>
                <a:spcPct val="80000"/>
              </a:lnSpc>
            </a:pPr>
            <a:r>
              <a:rPr lang="sr-Cyrl-CS" sz="2400" b="1" dirty="0">
                <a:solidFill>
                  <a:srgbClr val="FFFF00"/>
                </a:solidFill>
              </a:rPr>
              <a:t>НЕДИФУЗИБИЛНИ</a:t>
            </a:r>
            <a:r>
              <a:rPr lang="sr-Cyrl-CS" sz="2400" dirty="0">
                <a:solidFill>
                  <a:schemeClr val="accent1"/>
                </a:solidFill>
              </a:rPr>
              <a:t>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sr-Cyrl-CS" sz="2400" dirty="0">
                <a:solidFill>
                  <a:schemeClr val="accent1"/>
                </a:solidFill>
              </a:rPr>
              <a:t>– </a:t>
            </a:r>
            <a:r>
              <a:rPr lang="sr-Cyrl-CS" sz="2400" dirty="0">
                <a:solidFill>
                  <a:schemeClr val="tx2"/>
                </a:solidFill>
              </a:rPr>
              <a:t>везан за </a:t>
            </a:r>
            <a:r>
              <a:rPr lang="sr-Cyrl-CS" sz="2400" u="sng" dirty="0">
                <a:solidFill>
                  <a:schemeClr val="tx2"/>
                </a:solidFill>
              </a:rPr>
              <a:t>албумине</a:t>
            </a:r>
            <a:r>
              <a:rPr lang="sr-Cyrl-CS" sz="2400" dirty="0">
                <a:solidFill>
                  <a:schemeClr val="tx2"/>
                </a:solidFill>
              </a:rPr>
              <a:t>; 30 – 45 %</a:t>
            </a:r>
            <a:endParaRPr lang="sr-Latn-CS" sz="2400" dirty="0">
              <a:solidFill>
                <a:schemeClr val="tx2"/>
              </a:solidFill>
            </a:endParaRP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endParaRPr lang="sr-Cyrl-CS" sz="1200" dirty="0">
              <a:solidFill>
                <a:schemeClr val="tx2"/>
              </a:solidFill>
            </a:endParaRPr>
          </a:p>
          <a:p>
            <a:pPr lvl="1">
              <a:lnSpc>
                <a:spcPct val="80000"/>
              </a:lnSpc>
            </a:pPr>
            <a:r>
              <a:rPr lang="sr-Cyrl-CS" sz="2400" b="1" dirty="0">
                <a:solidFill>
                  <a:srgbClr val="FFFF00"/>
                </a:solidFill>
              </a:rPr>
              <a:t>ДИФУЗУБИЛНИ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sr-Cyrl-CS" sz="2400" dirty="0">
                <a:solidFill>
                  <a:schemeClr val="accent1"/>
                </a:solidFill>
              </a:rPr>
              <a:t>– </a:t>
            </a:r>
            <a:r>
              <a:rPr lang="sr-Cyrl-CS" sz="2400" dirty="0">
                <a:solidFill>
                  <a:schemeClr val="tx2"/>
                </a:solidFill>
              </a:rPr>
              <a:t>у комплексу са </a:t>
            </a:r>
            <a:r>
              <a:rPr lang="sr-Cyrl-CS" sz="2400" u="sng" dirty="0">
                <a:solidFill>
                  <a:schemeClr val="tx2"/>
                </a:solidFill>
              </a:rPr>
              <a:t>анјонима</a:t>
            </a:r>
            <a:r>
              <a:rPr lang="sr-Cyrl-CS" sz="2400" dirty="0">
                <a:solidFill>
                  <a:schemeClr val="tx2"/>
                </a:solidFill>
              </a:rPr>
              <a:t>; 5 – 10 %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sr-Cyrl-CS" sz="2400" dirty="0">
                <a:solidFill>
                  <a:schemeClr val="accent1"/>
                </a:solidFill>
              </a:rPr>
              <a:t>- </a:t>
            </a:r>
            <a:r>
              <a:rPr lang="sr-Cyrl-CS" sz="2400" u="sng" dirty="0">
                <a:solidFill>
                  <a:schemeClr val="tx2"/>
                </a:solidFill>
              </a:rPr>
              <a:t>јонизован</a:t>
            </a:r>
            <a:r>
              <a:rPr lang="sr-Cyrl-CS" sz="2400" dirty="0">
                <a:solidFill>
                  <a:schemeClr val="tx2"/>
                </a:solidFill>
              </a:rPr>
              <a:t> (активан) облик; 50 – 65 %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endParaRPr lang="sr-Cyrl-CS" sz="1000" dirty="0">
              <a:solidFill>
                <a:schemeClr val="tx2"/>
              </a:solidFill>
            </a:endParaRP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sr-Cyrl-CS" sz="3600" b="1" dirty="0">
                <a:solidFill>
                  <a:srgbClr val="FFFF00"/>
                </a:solidFill>
              </a:rPr>
              <a:t>КОНЦЕНТРАЦИЈА ЈОНИЗОВАНОГ </a:t>
            </a:r>
            <a:r>
              <a:rPr lang="en-US" sz="3600" b="1" dirty="0" err="1">
                <a:solidFill>
                  <a:srgbClr val="FFFF00"/>
                </a:solidFill>
              </a:rPr>
              <a:t>Ca</a:t>
            </a:r>
            <a:r>
              <a:rPr lang="sr-Latn-CS" sz="2000" baseline="30000" dirty="0">
                <a:solidFill>
                  <a:srgbClr val="FFFF00"/>
                </a:solidFill>
              </a:rPr>
              <a:t>2+</a:t>
            </a:r>
            <a:r>
              <a:rPr lang="sr-Latn-CS" sz="3600" b="1" dirty="0">
                <a:solidFill>
                  <a:srgbClr val="FFFF00"/>
                </a:solidFill>
              </a:rPr>
              <a:t> </a:t>
            </a:r>
            <a:r>
              <a:rPr lang="sr-Cyrl-CS" sz="3600" b="1" dirty="0">
                <a:solidFill>
                  <a:srgbClr val="FFFF00"/>
                </a:solidFill>
              </a:rPr>
              <a:t>У ПЛАЗМИ </a:t>
            </a:r>
            <a:r>
              <a:rPr lang="sr-Latn-CS" sz="3600" b="1" dirty="0">
                <a:solidFill>
                  <a:srgbClr val="FFFF00"/>
                </a:solidFill>
              </a:rPr>
              <a:t>1,1 – 1,3 </a:t>
            </a:r>
            <a:r>
              <a:rPr lang="en-US" sz="3600" b="1" dirty="0" err="1">
                <a:solidFill>
                  <a:srgbClr val="FFFF00"/>
                </a:solidFill>
              </a:rPr>
              <a:t>mmol</a:t>
            </a:r>
            <a:r>
              <a:rPr lang="en-US" sz="3600" b="1" dirty="0">
                <a:solidFill>
                  <a:srgbClr val="FFFF00"/>
                </a:solidFill>
              </a:rPr>
              <a:t>/L</a:t>
            </a:r>
            <a:endParaRPr lang="sr-Latn-CS" sz="3600" b="1" dirty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762000" y="228600"/>
            <a:ext cx="838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GB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МЕТАБОЛИЗАМ КАЛЦИЈУМА</a:t>
            </a:r>
          </a:p>
        </p:txBody>
      </p:sp>
      <p:pic>
        <p:nvPicPr>
          <p:cNvPr id="33797" name="Picture 5" descr="bon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2971800"/>
            <a:ext cx="1943100" cy="2362200"/>
          </a:xfrm>
          <a:prstGeom prst="rect">
            <a:avLst/>
          </a:prstGeom>
          <a:noFill/>
        </p:spPr>
      </p:pic>
    </p:spTree>
  </p:cSld>
  <p:clrMapOvr>
    <a:masterClrMapping/>
  </p:clrMapOvr>
  <p:transition advTm="877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458200" cy="5410200"/>
          </a:xfrm>
        </p:spPr>
        <p:txBody>
          <a:bodyPr/>
          <a:lstStyle/>
          <a:p>
            <a:r>
              <a:rPr lang="sr-Cyrl-CS" sz="2800" b="1">
                <a:solidFill>
                  <a:srgbClr val="FFFF00"/>
                </a:solidFill>
              </a:rPr>
              <a:t>СТРУКТУРНЕ</a:t>
            </a:r>
            <a:r>
              <a:rPr lang="sr-Cyrl-CS" sz="2800"/>
              <a:t> </a:t>
            </a:r>
            <a:r>
              <a:rPr lang="sr-Cyrl-CS" sz="2800">
                <a:solidFill>
                  <a:schemeClr val="tx2"/>
                </a:solidFill>
              </a:rPr>
              <a:t>– улази у састав чврстих ткива: кости, хрскавице, зубне глеђи, дентина и цемента </a:t>
            </a:r>
          </a:p>
          <a:p>
            <a:pPr>
              <a:buFont typeface="Wingdings" pitchFamily="2" charset="2"/>
              <a:buNone/>
            </a:pPr>
            <a:endParaRPr lang="sr-Cyrl-CS" sz="900">
              <a:solidFill>
                <a:schemeClr val="tx2"/>
              </a:solidFill>
            </a:endParaRPr>
          </a:p>
          <a:p>
            <a:r>
              <a:rPr lang="sr-Cyrl-CS" sz="2800" b="1">
                <a:solidFill>
                  <a:srgbClr val="FFFF00"/>
                </a:solidFill>
              </a:rPr>
              <a:t>НЕУРОМУСКУЛАРНЕ</a:t>
            </a:r>
          </a:p>
          <a:p>
            <a:pPr lvl="2"/>
            <a:r>
              <a:rPr lang="sr-Cyrl-CS" sz="2000">
                <a:solidFill>
                  <a:schemeClr val="tx2"/>
                </a:solidFill>
              </a:rPr>
              <a:t>у контроли ексцитабилности</a:t>
            </a:r>
          </a:p>
          <a:p>
            <a:pPr lvl="2"/>
            <a:r>
              <a:rPr lang="sr-Cyrl-CS" sz="2000">
                <a:solidFill>
                  <a:schemeClr val="tx2"/>
                </a:solidFill>
              </a:rPr>
              <a:t>у ослобађању неуротрансмитера</a:t>
            </a:r>
          </a:p>
          <a:p>
            <a:pPr lvl="2"/>
            <a:r>
              <a:rPr lang="sr-Cyrl-CS" sz="2000">
                <a:solidFill>
                  <a:schemeClr val="tx2"/>
                </a:solidFill>
              </a:rPr>
              <a:t>у иницијацији контракције мишића</a:t>
            </a:r>
          </a:p>
          <a:p>
            <a:pPr lvl="2">
              <a:buFont typeface="Wingdings" pitchFamily="2" charset="2"/>
              <a:buNone/>
            </a:pPr>
            <a:endParaRPr lang="sr-Cyrl-CS" sz="900">
              <a:solidFill>
                <a:schemeClr val="tx2"/>
              </a:solidFill>
            </a:endParaRPr>
          </a:p>
          <a:p>
            <a:r>
              <a:rPr lang="sr-Cyrl-CS" sz="2800" b="1">
                <a:solidFill>
                  <a:srgbClr val="FFFF00"/>
                </a:solidFill>
              </a:rPr>
              <a:t>ЕНЗИМСКЕ</a:t>
            </a:r>
            <a:r>
              <a:rPr lang="sr-Cyrl-CS" sz="2800"/>
              <a:t> </a:t>
            </a:r>
            <a:r>
              <a:rPr lang="sr-Cyrl-CS" sz="2800">
                <a:solidFill>
                  <a:schemeClr val="tx2"/>
                </a:solidFill>
              </a:rPr>
              <a:t>– коензим фактора коагулације крви</a:t>
            </a:r>
          </a:p>
          <a:p>
            <a:pPr>
              <a:buFont typeface="Wingdings" pitchFamily="2" charset="2"/>
              <a:buNone/>
            </a:pPr>
            <a:endParaRPr lang="sr-Cyrl-CS" sz="1000">
              <a:solidFill>
                <a:schemeClr val="tx2"/>
              </a:solidFill>
            </a:endParaRPr>
          </a:p>
          <a:p>
            <a:r>
              <a:rPr lang="sr-Cyrl-CS" sz="2800" b="1">
                <a:solidFill>
                  <a:srgbClr val="FFFF00"/>
                </a:solidFill>
              </a:rPr>
              <a:t>ХОРМОНСКЕ</a:t>
            </a:r>
            <a:r>
              <a:rPr lang="sr-Cyrl-CS" sz="2800"/>
              <a:t> </a:t>
            </a:r>
            <a:r>
              <a:rPr lang="sr-Cyrl-CS" sz="2800">
                <a:solidFill>
                  <a:schemeClr val="tx2"/>
                </a:solidFill>
              </a:rPr>
              <a:t>– као интрацелуларни секундарни гласник</a:t>
            </a:r>
            <a:endParaRPr lang="sr-Latn-CS" sz="2800">
              <a:solidFill>
                <a:schemeClr val="tx2"/>
              </a:solidFill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762000" y="228600"/>
            <a:ext cx="838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GB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МЕТАБОЛИЗАМ КАЛЦИЈУМА</a:t>
            </a:r>
          </a:p>
        </p:txBody>
      </p:sp>
      <p:pic>
        <p:nvPicPr>
          <p:cNvPr id="34821" name="Picture 5" descr="bones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2590800"/>
            <a:ext cx="2733675" cy="1666875"/>
          </a:xfrm>
          <a:prstGeom prst="rect">
            <a:avLst/>
          </a:prstGeom>
          <a:noFill/>
        </p:spPr>
      </p:pic>
    </p:spTree>
  </p:cSld>
  <p:clrMapOvr>
    <a:masterClrMapping/>
  </p:clrMapOvr>
  <p:transition advTm="7473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8458200" cy="5715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sr-Cyrl-CS">
                <a:solidFill>
                  <a:schemeClr val="tx2"/>
                </a:solidFill>
              </a:rPr>
              <a:t>У регулацији концентрације </a:t>
            </a:r>
            <a:r>
              <a:rPr lang="en-US">
                <a:solidFill>
                  <a:schemeClr val="tx2"/>
                </a:solidFill>
              </a:rPr>
              <a:t>Ca</a:t>
            </a:r>
            <a:r>
              <a:rPr lang="sr-Latn-CS" baseline="30000">
                <a:solidFill>
                  <a:schemeClr val="tx2"/>
                </a:solidFill>
              </a:rPr>
              <a:t>+2</a:t>
            </a:r>
            <a:r>
              <a:rPr lang="sr-Latn-CS">
                <a:solidFill>
                  <a:schemeClr val="tx2"/>
                </a:solidFill>
              </a:rPr>
              <a:t> </a:t>
            </a:r>
            <a:r>
              <a:rPr lang="sr-Cyrl-CS">
                <a:solidFill>
                  <a:schemeClr val="tx2"/>
                </a:solidFill>
              </a:rPr>
              <a:t>учествују</a:t>
            </a:r>
            <a:r>
              <a:rPr lang="sr-Cyrl-CS"/>
              <a:t> </a:t>
            </a:r>
            <a:r>
              <a:rPr lang="sr-Cyrl-CS" b="1">
                <a:solidFill>
                  <a:srgbClr val="FFFF00"/>
                </a:solidFill>
              </a:rPr>
              <a:t>три</a:t>
            </a:r>
            <a:r>
              <a:rPr lang="sr-Cyrl-CS"/>
              <a:t> </a:t>
            </a:r>
            <a:r>
              <a:rPr lang="sr-Cyrl-CS">
                <a:solidFill>
                  <a:schemeClr val="tx2"/>
                </a:solidFill>
              </a:rPr>
              <a:t>хормона:</a:t>
            </a:r>
          </a:p>
          <a:p>
            <a:pPr lvl="2"/>
            <a:r>
              <a:rPr lang="sr-Cyrl-CS">
                <a:solidFill>
                  <a:srgbClr val="FFFF00"/>
                </a:solidFill>
              </a:rPr>
              <a:t>паратиреоидни хормон (</a:t>
            </a:r>
            <a:r>
              <a:rPr lang="en-US" b="1">
                <a:solidFill>
                  <a:srgbClr val="FFFF00"/>
                </a:solidFill>
              </a:rPr>
              <a:t>PTH</a:t>
            </a:r>
            <a:r>
              <a:rPr lang="sr-Latn-CS">
                <a:solidFill>
                  <a:srgbClr val="FFFF00"/>
                </a:solidFill>
              </a:rPr>
              <a:t>)</a:t>
            </a:r>
            <a:endParaRPr lang="sr-Cyrl-CS">
              <a:solidFill>
                <a:srgbClr val="FFFF00"/>
              </a:solidFill>
            </a:endParaRPr>
          </a:p>
          <a:p>
            <a:pPr lvl="2"/>
            <a:r>
              <a:rPr lang="sr-Cyrl-CS">
                <a:solidFill>
                  <a:srgbClr val="FFFF00"/>
                </a:solidFill>
              </a:rPr>
              <a:t>калцитриол (</a:t>
            </a:r>
            <a:r>
              <a:rPr lang="sr-Cyrl-CS" b="1">
                <a:solidFill>
                  <a:srgbClr val="FFFF00"/>
                </a:solidFill>
              </a:rPr>
              <a:t>1,25 – дихидрохолекациферол, </a:t>
            </a:r>
            <a:r>
              <a:rPr lang="en-US" b="1">
                <a:solidFill>
                  <a:srgbClr val="FFFF00"/>
                </a:solidFill>
              </a:rPr>
              <a:t>D</a:t>
            </a:r>
            <a:r>
              <a:rPr lang="sr-Latn-CS" b="1" baseline="-25000">
                <a:solidFill>
                  <a:srgbClr val="FFFF00"/>
                </a:solidFill>
              </a:rPr>
              <a:t>3</a:t>
            </a:r>
            <a:r>
              <a:rPr lang="sr-Latn-CS">
                <a:solidFill>
                  <a:srgbClr val="FFFF00"/>
                </a:solidFill>
              </a:rPr>
              <a:t>)</a:t>
            </a:r>
          </a:p>
          <a:p>
            <a:pPr lvl="2"/>
            <a:r>
              <a:rPr lang="sr-Cyrl-CS">
                <a:solidFill>
                  <a:srgbClr val="FFFF00"/>
                </a:solidFill>
              </a:rPr>
              <a:t>калцитонин</a:t>
            </a:r>
            <a:r>
              <a:rPr lang="sr-Latn-CS">
                <a:solidFill>
                  <a:srgbClr val="FFFF00"/>
                </a:solidFill>
              </a:rPr>
              <a:t> (</a:t>
            </a:r>
            <a:r>
              <a:rPr lang="en-US" b="1">
                <a:solidFill>
                  <a:srgbClr val="FFFF00"/>
                </a:solidFill>
              </a:rPr>
              <a:t>CT</a:t>
            </a:r>
            <a:r>
              <a:rPr lang="sr-Latn-CS">
                <a:solidFill>
                  <a:srgbClr val="FFFF00"/>
                </a:solidFill>
              </a:rPr>
              <a:t>)</a:t>
            </a:r>
          </a:p>
          <a:p>
            <a:pPr lvl="2">
              <a:buFont typeface="Wingdings" pitchFamily="2" charset="2"/>
              <a:buNone/>
            </a:pPr>
            <a:endParaRPr lang="sr-Latn-CS" sz="1000">
              <a:solidFill>
                <a:srgbClr val="FFFF00"/>
              </a:solidFill>
            </a:endParaRPr>
          </a:p>
          <a:p>
            <a:pPr lvl="2">
              <a:buFont typeface="Wingdings" pitchFamily="2" charset="2"/>
              <a:buNone/>
            </a:pPr>
            <a:r>
              <a:rPr lang="en-US" b="1">
                <a:solidFill>
                  <a:srgbClr val="FFFF00"/>
                </a:solidFill>
              </a:rPr>
              <a:t>PTH</a:t>
            </a:r>
            <a:r>
              <a:rPr lang="sr-Latn-CS" b="1"/>
              <a:t> </a:t>
            </a:r>
            <a:r>
              <a:rPr lang="sr-Cyrl-CS">
                <a:solidFill>
                  <a:schemeClr val="tx2"/>
                </a:solidFill>
              </a:rPr>
              <a:t>делује на кост и бубрег да повећа плазматску концентрацију калцијума</a:t>
            </a:r>
          </a:p>
          <a:p>
            <a:pPr lvl="2">
              <a:buFont typeface="Wingdings" pitchFamily="2" charset="2"/>
              <a:buNone/>
            </a:pPr>
            <a:endParaRPr lang="sr-Cyrl-CS" sz="800">
              <a:solidFill>
                <a:schemeClr val="tx2"/>
              </a:solidFill>
            </a:endParaRPr>
          </a:p>
          <a:p>
            <a:pPr lvl="2">
              <a:buFont typeface="Wingdings" pitchFamily="2" charset="2"/>
              <a:buNone/>
            </a:pPr>
            <a:r>
              <a:rPr lang="en-US" b="1">
                <a:solidFill>
                  <a:srgbClr val="FFFF00"/>
                </a:solidFill>
              </a:rPr>
              <a:t>CT</a:t>
            </a:r>
            <a:r>
              <a:rPr lang="sr-Cyrl-CS"/>
              <a:t> </a:t>
            </a:r>
            <a:r>
              <a:rPr lang="sr-Cyrl-CS">
                <a:solidFill>
                  <a:schemeClr val="tx2"/>
                </a:solidFill>
              </a:rPr>
              <a:t>делује на кост и бубрег да смањи плазматску концентрацију калцијума</a:t>
            </a:r>
          </a:p>
          <a:p>
            <a:pPr lvl="2">
              <a:buFont typeface="Wingdings" pitchFamily="2" charset="2"/>
              <a:buNone/>
            </a:pPr>
            <a:endParaRPr lang="sr-Cyrl-CS" sz="800"/>
          </a:p>
          <a:p>
            <a:pPr lvl="2">
              <a:buFont typeface="Wingdings" pitchFamily="2" charset="2"/>
              <a:buNone/>
            </a:pPr>
            <a:r>
              <a:rPr lang="en-US" b="1">
                <a:solidFill>
                  <a:srgbClr val="FFFF00"/>
                </a:solidFill>
              </a:rPr>
              <a:t>D</a:t>
            </a:r>
            <a:r>
              <a:rPr lang="sr-Latn-CS" b="1" baseline="-25000">
                <a:solidFill>
                  <a:srgbClr val="FFFF00"/>
                </a:solidFill>
              </a:rPr>
              <a:t>3</a:t>
            </a:r>
            <a:r>
              <a:rPr lang="sr-Cyrl-CS"/>
              <a:t> </a:t>
            </a:r>
            <a:r>
              <a:rPr lang="sr-Cyrl-CS">
                <a:solidFill>
                  <a:schemeClr val="tx2"/>
                </a:solidFill>
              </a:rPr>
              <a:t>делује на кост, танко црево и бубрег да повећа плазматску концентрацију калцијума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762000" y="228600"/>
            <a:ext cx="838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GB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МЕТАБОЛИЗАМ КАЛЦИЈУМА</a:t>
            </a:r>
          </a:p>
        </p:txBody>
      </p:sp>
    </p:spTree>
  </p:cSld>
  <p:clrMapOvr>
    <a:masterClrMapping/>
  </p:clrMapOvr>
  <p:transition advTm="5872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5638800" cy="3886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b="1">
                <a:solidFill>
                  <a:srgbClr val="FFFF00"/>
                </a:solidFill>
              </a:rPr>
              <a:t>PTH</a:t>
            </a:r>
            <a:r>
              <a:rPr lang="sr-Latn-CS" sz="2000">
                <a:solidFill>
                  <a:srgbClr val="FFFF00"/>
                </a:solidFill>
              </a:rPr>
              <a:t> – </a:t>
            </a:r>
            <a:r>
              <a:rPr lang="sr-Latn-CS" sz="2000" b="1">
                <a:solidFill>
                  <a:srgbClr val="FFFF00"/>
                </a:solidFill>
              </a:rPr>
              <a:t>паратиреоидни хормон</a:t>
            </a:r>
            <a:r>
              <a:rPr lang="sr-Latn-CS" sz="2000">
                <a:solidFill>
                  <a:schemeClr val="tx2"/>
                </a:solidFill>
              </a:rPr>
              <a:t> луче парне паратиреоидне жлезде</a:t>
            </a:r>
          </a:p>
          <a:p>
            <a:pPr lvl="1">
              <a:lnSpc>
                <a:spcPct val="80000"/>
              </a:lnSpc>
            </a:pPr>
            <a:r>
              <a:rPr lang="sr-Latn-CS" sz="1800">
                <a:solidFill>
                  <a:schemeClr val="tx2"/>
                </a:solidFill>
              </a:rPr>
              <a:t>На нивоу кости делује тако да разграђује кост а на нивоу бубрега да смањи излучивање </a:t>
            </a:r>
            <a:r>
              <a:rPr lang="en-US" sz="1800">
                <a:solidFill>
                  <a:schemeClr val="tx2"/>
                </a:solidFill>
              </a:rPr>
              <a:t>Ca</a:t>
            </a:r>
            <a:r>
              <a:rPr lang="sr-Latn-CS" sz="1800" baseline="30000">
                <a:solidFill>
                  <a:schemeClr val="tx2"/>
                </a:solidFill>
              </a:rPr>
              <a:t>+2</a:t>
            </a:r>
          </a:p>
          <a:p>
            <a:pPr>
              <a:lnSpc>
                <a:spcPct val="80000"/>
              </a:lnSpc>
            </a:pPr>
            <a:r>
              <a:rPr lang="en-US" sz="2000" b="1">
                <a:solidFill>
                  <a:srgbClr val="FFFF00"/>
                </a:solidFill>
              </a:rPr>
              <a:t>CT</a:t>
            </a:r>
            <a:r>
              <a:rPr lang="sr-Latn-CS" sz="2000">
                <a:solidFill>
                  <a:srgbClr val="FFFF00"/>
                </a:solidFill>
              </a:rPr>
              <a:t> – </a:t>
            </a:r>
            <a:r>
              <a:rPr lang="sr-Latn-CS" sz="2000" b="1">
                <a:solidFill>
                  <a:srgbClr val="FFFF00"/>
                </a:solidFill>
              </a:rPr>
              <a:t>калцитонин</a:t>
            </a:r>
            <a:r>
              <a:rPr lang="sr-Latn-CS" sz="2000">
                <a:solidFill>
                  <a:schemeClr val="tx2"/>
                </a:solidFill>
              </a:rPr>
              <a:t> луче </a:t>
            </a:r>
            <a:r>
              <a:rPr lang="en-US" sz="2000">
                <a:solidFill>
                  <a:schemeClr val="tx2"/>
                </a:solidFill>
              </a:rPr>
              <a:t>C </a:t>
            </a:r>
            <a:r>
              <a:rPr lang="sr-Cyrl-CS" sz="2000">
                <a:solidFill>
                  <a:schemeClr val="tx2"/>
                </a:solidFill>
              </a:rPr>
              <a:t>(Ц)</a:t>
            </a:r>
            <a:r>
              <a:rPr lang="sr-Latn-CS" sz="2000">
                <a:solidFill>
                  <a:schemeClr val="tx2"/>
                </a:solidFill>
              </a:rPr>
              <a:t> ћелије тироидне жлезде</a:t>
            </a:r>
          </a:p>
          <a:p>
            <a:pPr lvl="1">
              <a:lnSpc>
                <a:spcPct val="80000"/>
              </a:lnSpc>
            </a:pPr>
            <a:r>
              <a:rPr lang="sr-Latn-CS" sz="1800">
                <a:solidFill>
                  <a:schemeClr val="tx2"/>
                </a:solidFill>
              </a:rPr>
              <a:t>На нивоу кости делује тако да повећава депоновање </a:t>
            </a:r>
            <a:r>
              <a:rPr lang="en-US" sz="1800">
                <a:solidFill>
                  <a:schemeClr val="tx2"/>
                </a:solidFill>
              </a:rPr>
              <a:t>Ca</a:t>
            </a:r>
            <a:r>
              <a:rPr lang="sr-Latn-CS" sz="1800" baseline="30000">
                <a:solidFill>
                  <a:schemeClr val="tx2"/>
                </a:solidFill>
              </a:rPr>
              <a:t>+2 </a:t>
            </a:r>
            <a:r>
              <a:rPr lang="sr-Latn-CS" sz="1800">
                <a:solidFill>
                  <a:schemeClr val="tx2"/>
                </a:solidFill>
              </a:rPr>
              <a:t>у кост а на нивоу бубрега да повећа излучивање </a:t>
            </a:r>
            <a:r>
              <a:rPr lang="en-US" sz="1800">
                <a:solidFill>
                  <a:schemeClr val="tx2"/>
                </a:solidFill>
              </a:rPr>
              <a:t>C</a:t>
            </a:r>
            <a:r>
              <a:rPr lang="sr-Latn-CS" sz="1800">
                <a:solidFill>
                  <a:schemeClr val="tx2"/>
                </a:solidFill>
              </a:rPr>
              <a:t>а</a:t>
            </a:r>
            <a:r>
              <a:rPr lang="sr-Latn-CS" sz="1800" baseline="30000">
                <a:solidFill>
                  <a:schemeClr val="tx2"/>
                </a:solidFill>
              </a:rPr>
              <a:t>+2</a:t>
            </a:r>
            <a:endParaRPr lang="sr-Latn-CS" sz="180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000" b="1">
                <a:solidFill>
                  <a:srgbClr val="FFFF00"/>
                </a:solidFill>
              </a:rPr>
              <a:t>D</a:t>
            </a:r>
            <a:r>
              <a:rPr lang="sr-Latn-CS" sz="2000" b="1" baseline="-25000">
                <a:solidFill>
                  <a:srgbClr val="FFFF00"/>
                </a:solidFill>
              </a:rPr>
              <a:t>3</a:t>
            </a:r>
            <a:r>
              <a:rPr lang="sr-Latn-CS" sz="2000">
                <a:solidFill>
                  <a:srgbClr val="FFFF00"/>
                </a:solidFill>
              </a:rPr>
              <a:t> – </a:t>
            </a:r>
            <a:r>
              <a:rPr lang="sr-Latn-CS" sz="2000" b="1">
                <a:solidFill>
                  <a:srgbClr val="FFFF00"/>
                </a:solidFill>
              </a:rPr>
              <a:t>калцитриол</a:t>
            </a:r>
            <a:r>
              <a:rPr lang="sr-Latn-CS" sz="2000">
                <a:solidFill>
                  <a:schemeClr val="tx2"/>
                </a:solidFill>
              </a:rPr>
              <a:t> може да се добије из хране или да се синтетише из холестерола</a:t>
            </a:r>
          </a:p>
          <a:p>
            <a:pPr lvl="1">
              <a:lnSpc>
                <a:spcPct val="80000"/>
              </a:lnSpc>
            </a:pPr>
            <a:r>
              <a:rPr lang="sr-Latn-CS" sz="1800">
                <a:solidFill>
                  <a:schemeClr val="tx2"/>
                </a:solidFill>
              </a:rPr>
              <a:t>Реакције се дешавају у кожи, јетри, бубрезима и цревима</a:t>
            </a: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762000" y="228600"/>
            <a:ext cx="838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GB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МЕТАБОЛИЗАМ КАЛЦИЈУМА</a:t>
            </a:r>
          </a:p>
        </p:txBody>
      </p:sp>
      <p:pic>
        <p:nvPicPr>
          <p:cNvPr id="46085" name="Picture 5" descr="reg C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994150"/>
            <a:ext cx="4343400" cy="2863850"/>
          </a:xfrm>
          <a:prstGeom prst="rect">
            <a:avLst/>
          </a:prstGeom>
          <a:noFill/>
        </p:spPr>
      </p:pic>
    </p:spTree>
  </p:cSld>
  <p:clrMapOvr>
    <a:masterClrMapping/>
  </p:clrMapOvr>
  <p:transition advTm="1058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r>
              <a:rPr lang="sr-Cyrl-CS" sz="3600">
                <a:solidFill>
                  <a:srgbClr val="FFFF00"/>
                </a:solidFill>
              </a:rPr>
              <a:t>МЕТАБОЛИЗАМ ВОДЕ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458200" cy="4876800"/>
          </a:xfrm>
        </p:spPr>
        <p:txBody>
          <a:bodyPr/>
          <a:lstStyle/>
          <a:p>
            <a:r>
              <a:rPr lang="sr-Latn-CS" sz="2400">
                <a:solidFill>
                  <a:schemeClr val="tx2"/>
                </a:solidFill>
              </a:rPr>
              <a:t>Квантитативно најзначајнији састојак организма (</a:t>
            </a:r>
            <a:r>
              <a:rPr lang="sr-Latn-CS" sz="2400">
                <a:solidFill>
                  <a:srgbClr val="FFFF00"/>
                </a:solidFill>
              </a:rPr>
              <a:t>60% укупне ТМ чини вода</a:t>
            </a:r>
            <a:r>
              <a:rPr lang="sr-Latn-CS" sz="2400">
                <a:solidFill>
                  <a:schemeClr val="tx2"/>
                </a:solidFill>
              </a:rPr>
              <a:t>)</a:t>
            </a:r>
          </a:p>
          <a:p>
            <a:r>
              <a:rPr lang="sr-Latn-CS" sz="2400">
                <a:solidFill>
                  <a:schemeClr val="tx2"/>
                </a:solidFill>
              </a:rPr>
              <a:t>Метаболичка или ендогена вода</a:t>
            </a:r>
          </a:p>
          <a:p>
            <a:r>
              <a:rPr lang="sr-Latn-CS" sz="2400">
                <a:solidFill>
                  <a:schemeClr val="tx2"/>
                </a:solidFill>
              </a:rPr>
              <a:t>Вода се из дигестивног тракта апсорбује осмозом </a:t>
            </a:r>
          </a:p>
          <a:p>
            <a:pPr>
              <a:buFont typeface="Wingdings" pitchFamily="2" charset="2"/>
              <a:buNone/>
            </a:pPr>
            <a:endParaRPr lang="sr-Latn-CS" sz="240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sr-Cyrl-CS" sz="2400">
                <a:solidFill>
                  <a:schemeClr val="tx2"/>
                </a:solidFill>
                <a:cs typeface="Arial" charset="0"/>
              </a:rPr>
              <a:t>Елиминација воде из организма</a:t>
            </a:r>
            <a:r>
              <a:rPr lang="de-DE" sz="2400">
                <a:solidFill>
                  <a:schemeClr val="tx2"/>
                </a:solidFill>
                <a:cs typeface="Arial" charset="0"/>
              </a:rPr>
              <a:t>:</a:t>
            </a:r>
            <a:endParaRPr lang="hr-HR" sz="2400">
              <a:solidFill>
                <a:schemeClr val="tx2"/>
              </a:solidFill>
            </a:endParaRPr>
          </a:p>
          <a:p>
            <a:r>
              <a:rPr lang="de-DE" sz="2400">
                <a:solidFill>
                  <a:srgbClr val="FFFF00"/>
                </a:solidFill>
              </a:rPr>
              <a:t>преко коже – знојењем</a:t>
            </a:r>
            <a:endParaRPr lang="en-GB" sz="2400">
              <a:solidFill>
                <a:srgbClr val="FFFF00"/>
              </a:solidFill>
            </a:endParaRPr>
          </a:p>
          <a:p>
            <a:pPr algn="just"/>
            <a:r>
              <a:rPr lang="de-DE" sz="2400">
                <a:solidFill>
                  <a:srgbClr val="FFFF00"/>
                </a:solidFill>
              </a:rPr>
              <a:t>преко плућа – издахнутим ваздухом</a:t>
            </a:r>
            <a:endParaRPr lang="en-GB" sz="2400">
              <a:solidFill>
                <a:srgbClr val="FFFF00"/>
              </a:solidFill>
            </a:endParaRPr>
          </a:p>
          <a:p>
            <a:pPr algn="just"/>
            <a:r>
              <a:rPr lang="en-US" sz="2400">
                <a:solidFill>
                  <a:srgbClr val="FFFF00"/>
                </a:solidFill>
              </a:rPr>
              <a:t>преко бубрега – урином</a:t>
            </a:r>
            <a:endParaRPr lang="en-GB" sz="2400">
              <a:solidFill>
                <a:srgbClr val="FFFF00"/>
              </a:solidFill>
            </a:endParaRPr>
          </a:p>
          <a:p>
            <a:pPr algn="just"/>
            <a:r>
              <a:rPr lang="de-DE" sz="2400">
                <a:solidFill>
                  <a:srgbClr val="FFFF00"/>
                </a:solidFill>
              </a:rPr>
              <a:t>преко дигестивног тракта – столицом,</a:t>
            </a:r>
            <a:r>
              <a:rPr lang="sr-Cyrl-CS" sz="2400">
                <a:solidFill>
                  <a:srgbClr val="FFFF00"/>
                </a:solidFill>
              </a:rPr>
              <a:t> фецесом</a:t>
            </a:r>
            <a:endParaRPr lang="en-GB" sz="2400">
              <a:solidFill>
                <a:srgbClr val="FFFF00"/>
              </a:solidFill>
            </a:endParaRPr>
          </a:p>
          <a:p>
            <a:endParaRPr lang="en-GB" sz="240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Tm="5806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14600"/>
            <a:ext cx="6019800" cy="4343400"/>
          </a:xfrm>
        </p:spPr>
        <p:txBody>
          <a:bodyPr/>
          <a:lstStyle/>
          <a:p>
            <a:r>
              <a:rPr lang="sr-Latn-CS" sz="2200">
                <a:solidFill>
                  <a:schemeClr val="tx2"/>
                </a:solidFill>
              </a:rPr>
              <a:t>Холекалциферол настаје у ткиву коже дејством </a:t>
            </a:r>
            <a:r>
              <a:rPr lang="en-US" sz="2200">
                <a:solidFill>
                  <a:schemeClr val="tx2"/>
                </a:solidFill>
              </a:rPr>
              <a:t>UV</a:t>
            </a:r>
            <a:r>
              <a:rPr lang="sr-Latn-CS" sz="2200">
                <a:solidFill>
                  <a:schemeClr val="tx2"/>
                </a:solidFill>
              </a:rPr>
              <a:t>-зрака на 7-дехидрохолестерол (животиње) или ергостерол (биљке)</a:t>
            </a:r>
          </a:p>
          <a:p>
            <a:pPr lvl="1"/>
            <a:r>
              <a:rPr lang="sr-Latn-CS" sz="1800">
                <a:solidFill>
                  <a:schemeClr val="tx2"/>
                </a:solidFill>
              </a:rPr>
              <a:t>При озрачивању раскида се </a:t>
            </a:r>
            <a:r>
              <a:rPr lang="en-US" sz="1800">
                <a:solidFill>
                  <a:schemeClr val="tx2"/>
                </a:solidFill>
              </a:rPr>
              <a:t>C</a:t>
            </a:r>
            <a:r>
              <a:rPr lang="sr-Latn-CS" sz="1800">
                <a:solidFill>
                  <a:schemeClr val="tx2"/>
                </a:solidFill>
              </a:rPr>
              <a:t>9-</a:t>
            </a:r>
            <a:r>
              <a:rPr lang="en-US" sz="1800">
                <a:solidFill>
                  <a:schemeClr val="tx2"/>
                </a:solidFill>
              </a:rPr>
              <a:t>C</a:t>
            </a:r>
            <a:r>
              <a:rPr lang="sr-Latn-CS" sz="1800">
                <a:solidFill>
                  <a:schemeClr val="tx2"/>
                </a:solidFill>
              </a:rPr>
              <a:t>10 веза и отвара се </a:t>
            </a:r>
            <a:r>
              <a:rPr lang="en-US" sz="1800">
                <a:solidFill>
                  <a:schemeClr val="tx2"/>
                </a:solidFill>
              </a:rPr>
              <a:t>B</a:t>
            </a:r>
            <a:r>
              <a:rPr lang="sr-Latn-CS" sz="1800">
                <a:solidFill>
                  <a:schemeClr val="tx2"/>
                </a:solidFill>
              </a:rPr>
              <a:t> прстен</a:t>
            </a:r>
          </a:p>
          <a:p>
            <a:pPr lvl="1"/>
            <a:r>
              <a:rPr lang="en-US" sz="1800">
                <a:solidFill>
                  <a:schemeClr val="tx2"/>
                </a:solidFill>
              </a:rPr>
              <a:t>I</a:t>
            </a:r>
            <a:r>
              <a:rPr lang="sr-Latn-CS" sz="1800">
                <a:solidFill>
                  <a:schemeClr val="tx2"/>
                </a:solidFill>
              </a:rPr>
              <a:t> хидроксилација на 25. позицији у јетри</a:t>
            </a:r>
          </a:p>
          <a:p>
            <a:pPr lvl="1"/>
            <a:r>
              <a:rPr lang="en-US" sz="1800">
                <a:solidFill>
                  <a:schemeClr val="tx2"/>
                </a:solidFill>
              </a:rPr>
              <a:t>II</a:t>
            </a:r>
            <a:r>
              <a:rPr lang="sr-Latn-CS" sz="1800">
                <a:solidFill>
                  <a:schemeClr val="tx2"/>
                </a:solidFill>
              </a:rPr>
              <a:t> хидроксилација на 1. позицији у бубрезима</a:t>
            </a:r>
          </a:p>
          <a:p>
            <a:r>
              <a:rPr lang="sr-Latn-CS" sz="2200">
                <a:solidFill>
                  <a:srgbClr val="FFFF00"/>
                </a:solidFill>
              </a:rPr>
              <a:t>1,25-дихидро</a:t>
            </a:r>
            <a:r>
              <a:rPr lang="sr-Cyrl-CS" sz="2200">
                <a:solidFill>
                  <a:srgbClr val="FFFF00"/>
                </a:solidFill>
              </a:rPr>
              <a:t>-</a:t>
            </a:r>
            <a:r>
              <a:rPr lang="sr-Latn-CS" sz="2200">
                <a:solidFill>
                  <a:srgbClr val="FFFF00"/>
                </a:solidFill>
              </a:rPr>
              <a:t>холекалциферол</a:t>
            </a:r>
            <a:r>
              <a:rPr lang="sr-Latn-CS" sz="2200">
                <a:solidFill>
                  <a:schemeClr val="tx2"/>
                </a:solidFill>
              </a:rPr>
              <a:t>, калцитриол</a:t>
            </a:r>
            <a:r>
              <a:rPr lang="sr-Cyrl-CS" sz="2200">
                <a:solidFill>
                  <a:schemeClr val="tx2"/>
                </a:solidFill>
              </a:rPr>
              <a:t>,</a:t>
            </a:r>
            <a:r>
              <a:rPr lang="sr-Latn-CS" sz="2200">
                <a:solidFill>
                  <a:schemeClr val="tx2"/>
                </a:solidFill>
              </a:rPr>
              <a:t> делује као стероидни хормон и има улогу у одржавању хомеостазе калцијума и фосфора</a:t>
            </a:r>
            <a:endParaRPr lang="en-US" sz="2200" baseline="30000">
              <a:solidFill>
                <a:schemeClr val="tx2"/>
              </a:solidFill>
            </a:endParaRPr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0600"/>
            <a:ext cx="6324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0" y="2286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GB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МЕТАБОЛИЗАМ КАЛЦИЈУМА</a:t>
            </a:r>
            <a:r>
              <a:rPr lang="sr-Cyrl-CS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– витамин Д</a:t>
            </a:r>
            <a:endParaRPr lang="en-GB" sz="32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pic>
        <p:nvPicPr>
          <p:cNvPr id="4711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5075" y="990600"/>
            <a:ext cx="2828925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10863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458200" cy="5486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sr-Cyrl-CS" sz="2800" b="1">
                <a:solidFill>
                  <a:srgbClr val="FFFF00"/>
                </a:solidFill>
              </a:rPr>
              <a:t>ХИПЕРКАЛЦЕМИЈА</a:t>
            </a:r>
          </a:p>
          <a:p>
            <a:pPr lvl="1"/>
            <a:r>
              <a:rPr lang="sr-Cyrl-CS" sz="2400" b="1">
                <a:solidFill>
                  <a:srgbClr val="FFFF00"/>
                </a:solidFill>
              </a:rPr>
              <a:t>поремећај на нивоу танког црева</a:t>
            </a:r>
          </a:p>
          <a:p>
            <a:pPr lvl="2"/>
            <a:r>
              <a:rPr lang="sr-Cyrl-CS" sz="2000">
                <a:solidFill>
                  <a:schemeClr val="tx2"/>
                </a:solidFill>
              </a:rPr>
              <a:t>интоксикација витамином </a:t>
            </a:r>
            <a:r>
              <a:rPr lang="en-US" sz="2000">
                <a:solidFill>
                  <a:schemeClr val="tx2"/>
                </a:solidFill>
              </a:rPr>
              <a:t>D</a:t>
            </a:r>
            <a:r>
              <a:rPr lang="sr-Latn-CS" sz="2000" baseline="-25000">
                <a:solidFill>
                  <a:schemeClr val="tx2"/>
                </a:solidFill>
              </a:rPr>
              <a:t>3</a:t>
            </a:r>
            <a:endParaRPr lang="sr-Latn-CS" sz="2000">
              <a:solidFill>
                <a:schemeClr val="tx2"/>
              </a:solidFill>
            </a:endParaRPr>
          </a:p>
          <a:p>
            <a:pPr lvl="2"/>
            <a:r>
              <a:rPr lang="sr-Cyrl-CS" sz="2000">
                <a:solidFill>
                  <a:schemeClr val="tx2"/>
                </a:solidFill>
              </a:rPr>
              <a:t>туберкулоза, саркоидоза, акромегалија</a:t>
            </a:r>
          </a:p>
          <a:p>
            <a:pPr lvl="2">
              <a:buFont typeface="Wingdings" pitchFamily="2" charset="2"/>
              <a:buNone/>
            </a:pPr>
            <a:endParaRPr lang="sr-Cyrl-CS" sz="700">
              <a:solidFill>
                <a:srgbClr val="FFFF00"/>
              </a:solidFill>
            </a:endParaRPr>
          </a:p>
          <a:p>
            <a:pPr lvl="1"/>
            <a:r>
              <a:rPr lang="sr-Cyrl-CS" sz="2400" b="1">
                <a:solidFill>
                  <a:srgbClr val="FFFF00"/>
                </a:solidFill>
              </a:rPr>
              <a:t>повећана ресорпција </a:t>
            </a:r>
            <a:r>
              <a:rPr lang="en-US" sz="2400" b="1">
                <a:solidFill>
                  <a:srgbClr val="FFFF00"/>
                </a:solidFill>
              </a:rPr>
              <a:t>Ca</a:t>
            </a:r>
            <a:r>
              <a:rPr lang="sr-Latn-CS" sz="2400" b="1" baseline="30000">
                <a:solidFill>
                  <a:srgbClr val="FFFF00"/>
                </a:solidFill>
              </a:rPr>
              <a:t>+2</a:t>
            </a:r>
            <a:r>
              <a:rPr lang="sr-Latn-CS" sz="2400" b="1">
                <a:solidFill>
                  <a:srgbClr val="FFFF00"/>
                </a:solidFill>
              </a:rPr>
              <a:t> </a:t>
            </a:r>
            <a:r>
              <a:rPr lang="sr-Cyrl-CS" sz="2400" b="1">
                <a:solidFill>
                  <a:srgbClr val="FFFF00"/>
                </a:solidFill>
              </a:rPr>
              <a:t>из костију</a:t>
            </a:r>
          </a:p>
          <a:p>
            <a:pPr lvl="2"/>
            <a:r>
              <a:rPr lang="sr-Cyrl-CS" sz="2000">
                <a:solidFill>
                  <a:schemeClr val="tx2"/>
                </a:solidFill>
              </a:rPr>
              <a:t>хиперпаратиреоидизам </a:t>
            </a:r>
          </a:p>
          <a:p>
            <a:pPr lvl="2"/>
            <a:r>
              <a:rPr lang="sr-Cyrl-CS" sz="2000">
                <a:solidFill>
                  <a:schemeClr val="tx2"/>
                </a:solidFill>
              </a:rPr>
              <a:t>малигни тумори</a:t>
            </a:r>
          </a:p>
          <a:p>
            <a:pPr lvl="2"/>
            <a:r>
              <a:rPr lang="sr-Cyrl-CS" sz="2000">
                <a:solidFill>
                  <a:schemeClr val="tx2"/>
                </a:solidFill>
              </a:rPr>
              <a:t>имобилизација, тиреотоксикоза, хронична бубрежна инсуфицијенција</a:t>
            </a:r>
          </a:p>
          <a:p>
            <a:pPr lvl="2">
              <a:buFont typeface="Wingdings" pitchFamily="2" charset="2"/>
              <a:buNone/>
            </a:pPr>
            <a:endParaRPr lang="sr-Cyrl-CS" sz="700">
              <a:solidFill>
                <a:schemeClr val="tx2"/>
              </a:solidFill>
            </a:endParaRPr>
          </a:p>
          <a:p>
            <a:pPr lvl="1"/>
            <a:r>
              <a:rPr lang="sr-Cyrl-CS" sz="2400" b="1">
                <a:solidFill>
                  <a:srgbClr val="FFFF00"/>
                </a:solidFill>
              </a:rPr>
              <a:t>повећана реапсорпција </a:t>
            </a:r>
            <a:r>
              <a:rPr lang="en-US" sz="2400" b="1">
                <a:solidFill>
                  <a:srgbClr val="FFFF00"/>
                </a:solidFill>
              </a:rPr>
              <a:t>Ca</a:t>
            </a:r>
            <a:r>
              <a:rPr lang="sr-Latn-CS" sz="2400" b="1" baseline="30000">
                <a:solidFill>
                  <a:srgbClr val="FFFF00"/>
                </a:solidFill>
              </a:rPr>
              <a:t>+2</a:t>
            </a:r>
            <a:r>
              <a:rPr lang="sr-Cyrl-CS" sz="2400" b="1">
                <a:solidFill>
                  <a:srgbClr val="FFFF00"/>
                </a:solidFill>
              </a:rPr>
              <a:t> на нивоу бубрега</a:t>
            </a:r>
          </a:p>
          <a:p>
            <a:pPr lvl="2"/>
            <a:r>
              <a:rPr lang="sr-Cyrl-CS" sz="2000">
                <a:solidFill>
                  <a:schemeClr val="tx2"/>
                </a:solidFill>
              </a:rPr>
              <a:t>тиазидни диуретици</a:t>
            </a:r>
          </a:p>
          <a:p>
            <a:pPr lvl="2"/>
            <a:r>
              <a:rPr lang="sr-Cyrl-CS" sz="2000">
                <a:solidFill>
                  <a:schemeClr val="tx2"/>
                </a:solidFill>
              </a:rPr>
              <a:t>Адисонова болест</a:t>
            </a:r>
            <a:endParaRPr lang="en-US" sz="2000">
              <a:solidFill>
                <a:schemeClr val="tx2"/>
              </a:solidFill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762000" y="228600"/>
            <a:ext cx="838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GB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МЕТАБОЛИЗАМ КАЛЦИЈУМА</a:t>
            </a:r>
          </a:p>
        </p:txBody>
      </p:sp>
    </p:spTree>
  </p:cSld>
  <p:clrMapOvr>
    <a:masterClrMapping/>
  </p:clrMapOvr>
  <p:transition advTm="6609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8458200" cy="5562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800" b="1" dirty="0">
                <a:solidFill>
                  <a:srgbClr val="FFFF00"/>
                </a:solidFill>
              </a:rPr>
              <a:t>ХИПОКАЛЦЕМИЈА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 sz="800" dirty="0">
              <a:solidFill>
                <a:schemeClr val="bg2"/>
              </a:solidFill>
            </a:endParaRPr>
          </a:p>
          <a:p>
            <a:pPr lvl="1">
              <a:lnSpc>
                <a:spcPct val="90000"/>
              </a:lnSpc>
            </a:pPr>
            <a:r>
              <a:rPr lang="sr-Cyrl-CS" sz="2400" b="1" dirty="0">
                <a:solidFill>
                  <a:srgbClr val="FFFF00"/>
                </a:solidFill>
              </a:rPr>
              <a:t>смањен унос </a:t>
            </a:r>
            <a:r>
              <a:rPr lang="en-US" sz="2400" b="1" dirty="0" err="1">
                <a:solidFill>
                  <a:srgbClr val="FFFF00"/>
                </a:solidFill>
              </a:rPr>
              <a:t>Ca</a:t>
            </a:r>
            <a:r>
              <a:rPr lang="sr-Latn-CS" sz="2400" b="1" baseline="30000" dirty="0">
                <a:solidFill>
                  <a:srgbClr val="FFFF00"/>
                </a:solidFill>
              </a:rPr>
              <a:t>+2</a:t>
            </a:r>
            <a:r>
              <a:rPr lang="sr-Latn-CS" sz="2400" dirty="0">
                <a:solidFill>
                  <a:schemeClr val="tx2"/>
                </a:solidFill>
              </a:rPr>
              <a:t> </a:t>
            </a:r>
            <a:endParaRPr lang="sr-Cyrl-CS" sz="2400" dirty="0">
              <a:solidFill>
                <a:schemeClr val="tx2"/>
              </a:solidFill>
            </a:endParaRPr>
          </a:p>
          <a:p>
            <a:pPr lvl="2">
              <a:lnSpc>
                <a:spcPct val="90000"/>
              </a:lnSpc>
            </a:pPr>
            <a:r>
              <a:rPr lang="sr-Cyrl-CS" sz="2000" dirty="0">
                <a:solidFill>
                  <a:schemeClr val="tx2"/>
                </a:solidFill>
              </a:rPr>
              <a:t>неадекватна исхрана, малапсорпција</a:t>
            </a:r>
          </a:p>
          <a:p>
            <a:pPr lvl="2">
              <a:lnSpc>
                <a:spcPct val="90000"/>
              </a:lnSpc>
            </a:pPr>
            <a:r>
              <a:rPr lang="sr-Cyrl-CS" sz="2000" dirty="0">
                <a:solidFill>
                  <a:schemeClr val="tx2"/>
                </a:solidFill>
              </a:rPr>
              <a:t>дефицит витамина </a:t>
            </a:r>
            <a:r>
              <a:rPr lang="en-US" sz="2000" dirty="0">
                <a:solidFill>
                  <a:schemeClr val="tx2"/>
                </a:solidFill>
              </a:rPr>
              <a:t>D</a:t>
            </a:r>
            <a:r>
              <a:rPr lang="sr-Latn-CS" sz="2000" baseline="-25000" dirty="0">
                <a:solidFill>
                  <a:schemeClr val="tx2"/>
                </a:solidFill>
              </a:rPr>
              <a:t>3</a:t>
            </a:r>
            <a:endParaRPr lang="sr-Cyrl-CS" sz="2000" dirty="0">
              <a:solidFill>
                <a:schemeClr val="tx2"/>
              </a:solidFill>
            </a:endParaRP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endParaRPr lang="sr-Latn-CS" sz="800" dirty="0">
              <a:solidFill>
                <a:schemeClr val="tx2"/>
              </a:solidFill>
            </a:endParaRPr>
          </a:p>
          <a:p>
            <a:pPr lvl="1">
              <a:lnSpc>
                <a:spcPct val="90000"/>
              </a:lnSpc>
            </a:pPr>
            <a:r>
              <a:rPr lang="sr-Cyrl-CS" sz="2400" b="1" dirty="0">
                <a:solidFill>
                  <a:srgbClr val="FFFF00"/>
                </a:solidFill>
              </a:rPr>
              <a:t>смањено ослобађање </a:t>
            </a:r>
            <a:r>
              <a:rPr lang="en-US" sz="2400" b="1" dirty="0" err="1">
                <a:solidFill>
                  <a:srgbClr val="FFFF00"/>
                </a:solidFill>
              </a:rPr>
              <a:t>Ca</a:t>
            </a:r>
            <a:r>
              <a:rPr lang="sr-Latn-CS" sz="2400" b="1" baseline="30000" dirty="0">
                <a:solidFill>
                  <a:srgbClr val="FFFF00"/>
                </a:solidFill>
              </a:rPr>
              <a:t>+2</a:t>
            </a:r>
            <a:r>
              <a:rPr lang="sr-Cyrl-CS" sz="2400" b="1" dirty="0">
                <a:solidFill>
                  <a:srgbClr val="FFFF00"/>
                </a:solidFill>
              </a:rPr>
              <a:t> из костију</a:t>
            </a:r>
          </a:p>
          <a:p>
            <a:pPr lvl="2">
              <a:lnSpc>
                <a:spcPct val="90000"/>
              </a:lnSpc>
            </a:pPr>
            <a:r>
              <a:rPr lang="sr-Cyrl-CS" sz="2000" dirty="0">
                <a:solidFill>
                  <a:schemeClr val="tx2"/>
                </a:solidFill>
              </a:rPr>
              <a:t>недостатак </a:t>
            </a:r>
            <a:r>
              <a:rPr lang="en-US" sz="2000" dirty="0">
                <a:solidFill>
                  <a:schemeClr val="tx2"/>
                </a:solidFill>
              </a:rPr>
              <a:t>PTH</a:t>
            </a:r>
            <a:endParaRPr lang="sr-Cyrl-CS" sz="2000" dirty="0">
              <a:solidFill>
                <a:schemeClr val="tx2"/>
              </a:solidFill>
            </a:endParaRP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endParaRPr lang="sr-Cyrl-CS" sz="800" dirty="0">
              <a:solidFill>
                <a:schemeClr val="tx2"/>
              </a:solidFill>
            </a:endParaRPr>
          </a:p>
          <a:p>
            <a:pPr lvl="1">
              <a:lnSpc>
                <a:spcPct val="90000"/>
              </a:lnSpc>
            </a:pPr>
            <a:r>
              <a:rPr lang="sr-Cyrl-CS" sz="2400" b="1" dirty="0">
                <a:solidFill>
                  <a:srgbClr val="FFFF00"/>
                </a:solidFill>
              </a:rPr>
              <a:t>ванскелетно одлагање </a:t>
            </a:r>
            <a:r>
              <a:rPr lang="en-US" sz="2400" b="1" dirty="0" err="1">
                <a:solidFill>
                  <a:srgbClr val="FFFF00"/>
                </a:solidFill>
              </a:rPr>
              <a:t>Ca</a:t>
            </a:r>
            <a:r>
              <a:rPr lang="sr-Latn-CS" sz="2400" b="1" baseline="30000" dirty="0">
                <a:solidFill>
                  <a:srgbClr val="FFFF00"/>
                </a:solidFill>
              </a:rPr>
              <a:t>+2</a:t>
            </a:r>
          </a:p>
          <a:p>
            <a:pPr lvl="2">
              <a:lnSpc>
                <a:spcPct val="90000"/>
              </a:lnSpc>
            </a:pPr>
            <a:r>
              <a:rPr lang="sr-Cyrl-CS" sz="2000" dirty="0">
                <a:solidFill>
                  <a:schemeClr val="tx2"/>
                </a:solidFill>
              </a:rPr>
              <a:t>акутни </a:t>
            </a:r>
            <a:r>
              <a:rPr lang="sr-Cyrl-CS" sz="2000" u="sng" dirty="0">
                <a:solidFill>
                  <a:schemeClr val="tx2"/>
                </a:solidFill>
              </a:rPr>
              <a:t>панкреатитис</a:t>
            </a:r>
          </a:p>
          <a:p>
            <a:pPr lvl="2">
              <a:lnSpc>
                <a:spcPct val="90000"/>
              </a:lnSpc>
            </a:pPr>
            <a:r>
              <a:rPr lang="sr-Cyrl-CS" sz="2000" dirty="0">
                <a:solidFill>
                  <a:schemeClr val="tx2"/>
                </a:solidFill>
              </a:rPr>
              <a:t>хиперфосфатемија</a:t>
            </a: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endParaRPr lang="sr-Cyrl-CS" sz="800" dirty="0">
              <a:solidFill>
                <a:schemeClr val="tx2"/>
              </a:solidFill>
            </a:endParaRPr>
          </a:p>
          <a:p>
            <a:pPr lvl="1">
              <a:lnSpc>
                <a:spcPct val="90000"/>
              </a:lnSpc>
            </a:pPr>
            <a:r>
              <a:rPr lang="sr-Cyrl-CS" sz="2400" b="1" dirty="0">
                <a:solidFill>
                  <a:srgbClr val="FFFF00"/>
                </a:solidFill>
              </a:rPr>
              <a:t>смањена концентрација албумина плазме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sr-Cyrl-CS" sz="800" dirty="0">
              <a:solidFill>
                <a:schemeClr val="tx2"/>
              </a:solidFill>
            </a:endParaRPr>
          </a:p>
          <a:p>
            <a:pPr lvl="1">
              <a:lnSpc>
                <a:spcPct val="90000"/>
              </a:lnSpc>
            </a:pPr>
            <a:r>
              <a:rPr lang="sr-Cyrl-CS" sz="2400" dirty="0">
                <a:solidFill>
                  <a:schemeClr val="tx2"/>
                </a:solidFill>
              </a:rPr>
              <a:t>неонатална хипокалцемија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sr-Cyrl-CS" sz="800" dirty="0">
              <a:solidFill>
                <a:schemeClr val="tx2"/>
              </a:solidFill>
            </a:endParaRPr>
          </a:p>
          <a:p>
            <a:pPr lvl="1">
              <a:lnSpc>
                <a:spcPct val="90000"/>
              </a:lnSpc>
            </a:pPr>
            <a:r>
              <a:rPr lang="sr-Cyrl-CS" sz="2400" dirty="0">
                <a:solidFill>
                  <a:schemeClr val="tx2"/>
                </a:solidFill>
              </a:rPr>
              <a:t>артефицијална хипокалцемија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762000" y="228600"/>
            <a:ext cx="8382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GB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МЕТАБОЛИЗАМ КАЛЦИЈУМА</a:t>
            </a:r>
          </a:p>
        </p:txBody>
      </p:sp>
    </p:spTree>
  </p:cSld>
  <p:clrMapOvr>
    <a:masterClrMapping/>
  </p:clrMapOvr>
  <p:transition advTm="456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0"/>
            <a:ext cx="8458200" cy="1143000"/>
          </a:xfrm>
        </p:spPr>
        <p:txBody>
          <a:bodyPr/>
          <a:lstStyle/>
          <a:p>
            <a:r>
              <a:rPr lang="en-GB" sz="3600">
                <a:solidFill>
                  <a:srgbClr val="FFFF00"/>
                </a:solidFill>
                <a:cs typeface="Arial" charset="0"/>
              </a:rPr>
              <a:t>МЕТАБОЛИЗАМ МАГНЕЗИЈУМА</a:t>
            </a:r>
            <a:r>
              <a:rPr lang="en-GB"/>
              <a:t>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458200" cy="22098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GB" sz="1600" dirty="0"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n-GB" sz="2000" b="1" dirty="0">
                <a:solidFill>
                  <a:srgbClr val="FFFF00"/>
                </a:solidFill>
                <a:cs typeface="Arial" charset="0"/>
              </a:rPr>
              <a:t>55% ЈЕ</a:t>
            </a:r>
            <a:r>
              <a:rPr lang="en-GB" sz="2000" dirty="0">
                <a:solidFill>
                  <a:srgbClr val="FFFF00"/>
                </a:solidFill>
                <a:cs typeface="Arial" charset="0"/>
              </a:rPr>
              <a:t> </a:t>
            </a:r>
            <a:r>
              <a:rPr lang="en-GB" sz="2000" b="1" dirty="0">
                <a:solidFill>
                  <a:srgbClr val="FFFF00"/>
                </a:solidFill>
                <a:cs typeface="Arial" charset="0"/>
              </a:rPr>
              <a:t>ДЕПОНОВАНО У КОСТИМА</a:t>
            </a:r>
            <a:r>
              <a:rPr lang="en-GB" sz="2000" dirty="0">
                <a:solidFill>
                  <a:schemeClr val="tx2"/>
                </a:solidFill>
                <a:cs typeface="Arial" charset="0"/>
              </a:rPr>
              <a:t>, а </a:t>
            </a:r>
            <a:r>
              <a:rPr lang="en-GB" sz="2000" dirty="0" err="1">
                <a:solidFill>
                  <a:schemeClr val="tx2"/>
                </a:solidFill>
                <a:cs typeface="Arial" charset="0"/>
              </a:rPr>
              <a:t>преостали</a:t>
            </a:r>
            <a:r>
              <a:rPr lang="en-GB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000" dirty="0" err="1">
                <a:solidFill>
                  <a:schemeClr val="tx2"/>
                </a:solidFill>
                <a:cs typeface="Arial" charset="0"/>
              </a:rPr>
              <a:t>део</a:t>
            </a:r>
            <a:r>
              <a:rPr lang="en-GB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000" dirty="0" err="1">
                <a:solidFill>
                  <a:schemeClr val="tx2"/>
                </a:solidFill>
                <a:cs typeface="Arial" charset="0"/>
              </a:rPr>
              <a:t>је</a:t>
            </a:r>
            <a:r>
              <a:rPr lang="en-GB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000" dirty="0" err="1">
                <a:solidFill>
                  <a:schemeClr val="tx2"/>
                </a:solidFill>
                <a:cs typeface="Arial" charset="0"/>
              </a:rPr>
              <a:t>равномерно</a:t>
            </a:r>
            <a:r>
              <a:rPr lang="en-GB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000" dirty="0" err="1">
                <a:solidFill>
                  <a:schemeClr val="tx2"/>
                </a:solidFill>
                <a:cs typeface="Arial" charset="0"/>
              </a:rPr>
              <a:t>распоређен</a:t>
            </a:r>
            <a:r>
              <a:rPr lang="en-GB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000" dirty="0" err="1">
                <a:solidFill>
                  <a:schemeClr val="tx2"/>
                </a:solidFill>
                <a:cs typeface="Arial" charset="0"/>
              </a:rPr>
              <a:t>између</a:t>
            </a:r>
            <a:r>
              <a:rPr lang="en-GB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000" u="sng" dirty="0" err="1">
                <a:solidFill>
                  <a:schemeClr val="tx2"/>
                </a:solidFill>
                <a:cs typeface="Arial" charset="0"/>
              </a:rPr>
              <a:t>мишића</a:t>
            </a:r>
            <a:r>
              <a:rPr lang="en-GB" sz="2000" dirty="0">
                <a:solidFill>
                  <a:schemeClr val="tx2"/>
                </a:solidFill>
                <a:cs typeface="Arial" charset="0"/>
              </a:rPr>
              <a:t> (27%) и </a:t>
            </a:r>
            <a:r>
              <a:rPr lang="en-GB" sz="2000" dirty="0" err="1">
                <a:solidFill>
                  <a:schemeClr val="tx2"/>
                </a:solidFill>
                <a:cs typeface="Arial" charset="0"/>
              </a:rPr>
              <a:t>других</a:t>
            </a:r>
            <a:r>
              <a:rPr lang="en-GB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000" dirty="0" err="1">
                <a:solidFill>
                  <a:schemeClr val="tx2"/>
                </a:solidFill>
                <a:cs typeface="Arial" charset="0"/>
              </a:rPr>
              <a:t>ткива</a:t>
            </a:r>
            <a:endParaRPr lang="sr-Latn-CS" sz="20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12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de-DE" sz="2000" dirty="0">
                <a:solidFill>
                  <a:schemeClr val="tx2"/>
                </a:solidFill>
                <a:cs typeface="Arial" charset="0"/>
              </a:rPr>
              <a:t>Основна улога Mg</a:t>
            </a:r>
            <a:r>
              <a:rPr lang="de-DE" sz="2000" baseline="30000" dirty="0">
                <a:solidFill>
                  <a:schemeClr val="tx2"/>
                </a:solidFill>
                <a:cs typeface="Arial" charset="0"/>
              </a:rPr>
              <a:t>2</a:t>
            </a:r>
            <a:r>
              <a:rPr lang="sr-Latn-CS" sz="2000" baseline="30000" dirty="0">
                <a:solidFill>
                  <a:schemeClr val="tx2"/>
                </a:solidFill>
                <a:cs typeface="Arial" charset="0"/>
              </a:rPr>
              <a:t>+</a:t>
            </a:r>
            <a:r>
              <a:rPr lang="de-DE" sz="2000" dirty="0">
                <a:solidFill>
                  <a:schemeClr val="tx2"/>
                </a:solidFill>
                <a:cs typeface="Arial" charset="0"/>
              </a:rPr>
              <a:t> је у </a:t>
            </a:r>
            <a:r>
              <a:rPr lang="de-DE" sz="2000" b="1" dirty="0">
                <a:solidFill>
                  <a:schemeClr val="tx2"/>
                </a:solidFill>
                <a:cs typeface="Arial" charset="0"/>
              </a:rPr>
              <a:t>активацији многих </a:t>
            </a:r>
            <a:r>
              <a:rPr lang="de-DE" sz="2000" b="1" u="sng" dirty="0">
                <a:solidFill>
                  <a:schemeClr val="tx2"/>
                </a:solidFill>
                <a:cs typeface="Arial" charset="0"/>
              </a:rPr>
              <a:t>ензима</a:t>
            </a:r>
            <a:endParaRPr lang="sr-Latn-CS" sz="2000" b="1" u="sng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10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n-US" sz="2000" dirty="0">
                <a:solidFill>
                  <a:schemeClr val="tx2"/>
                </a:solidFill>
                <a:cs typeface="Arial" charset="0"/>
              </a:rPr>
              <a:t>У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хормонској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регулацији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метаболизма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Mg</a:t>
            </a:r>
            <a:r>
              <a:rPr lang="de-DE" sz="2000" baseline="30000" dirty="0">
                <a:solidFill>
                  <a:schemeClr val="tx2"/>
                </a:solidFill>
                <a:cs typeface="Arial" charset="0"/>
              </a:rPr>
              <a:t>2</a:t>
            </a:r>
            <a:r>
              <a:rPr lang="sr-Latn-CS" sz="2000" baseline="30000" dirty="0">
                <a:solidFill>
                  <a:schemeClr val="tx2"/>
                </a:solidFill>
                <a:cs typeface="Arial" charset="0"/>
              </a:rPr>
              <a:t>+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кључна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улога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припада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b="1" dirty="0">
                <a:solidFill>
                  <a:srgbClr val="FFFF00"/>
                </a:solidFill>
                <a:cs typeface="Arial" charset="0"/>
              </a:rPr>
              <a:t>АЛДОСТЕРОНУ</a:t>
            </a:r>
            <a:endParaRPr lang="en-GB" sz="2000" dirty="0">
              <a:solidFill>
                <a:srgbClr val="FFFF00"/>
              </a:solidFill>
            </a:endParaRPr>
          </a:p>
        </p:txBody>
      </p:sp>
      <p:pic>
        <p:nvPicPr>
          <p:cNvPr id="9220" name="Picture 4" descr="Mg sourc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200400"/>
            <a:ext cx="3571875" cy="1276350"/>
          </a:xfrm>
          <a:prstGeom prst="rect">
            <a:avLst/>
          </a:prstGeom>
          <a:noFill/>
        </p:spPr>
      </p:pic>
      <p:pic>
        <p:nvPicPr>
          <p:cNvPr id="9221" name="Picture 5" descr="Insomnia-is-one-Heart-Attack-Symptom-magnesi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3206750"/>
            <a:ext cx="5334000" cy="3651250"/>
          </a:xfrm>
          <a:prstGeom prst="rect">
            <a:avLst/>
          </a:prstGeom>
          <a:noFill/>
        </p:spPr>
      </p:pic>
      <p:pic>
        <p:nvPicPr>
          <p:cNvPr id="9223" name="Picture 7" descr="def of M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514850"/>
            <a:ext cx="2971800" cy="2266950"/>
          </a:xfrm>
          <a:prstGeom prst="rect">
            <a:avLst/>
          </a:prstGeom>
          <a:noFill/>
        </p:spPr>
      </p:pic>
    </p:spTree>
  </p:cSld>
  <p:clrMapOvr>
    <a:masterClrMapping/>
  </p:clrMapOvr>
  <p:transition advTm="14034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38200" y="381000"/>
            <a:ext cx="7772400" cy="685800"/>
          </a:xfrm>
        </p:spPr>
        <p:txBody>
          <a:bodyPr/>
          <a:lstStyle/>
          <a:p>
            <a:r>
              <a:rPr lang="en-US" sz="3600">
                <a:solidFill>
                  <a:srgbClr val="FFFF00"/>
                </a:solidFill>
                <a:cs typeface="Arial" charset="0"/>
              </a:rPr>
              <a:t>МЕТАБОЛИЗАМ ХЛОРА</a:t>
            </a:r>
            <a:r>
              <a:rPr lang="en-GB"/>
              <a:t>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458200" cy="3352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Хлор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(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Cl</a:t>
            </a:r>
            <a:r>
              <a:rPr lang="sr-Latn-CS" sz="2000" baseline="30000" dirty="0">
                <a:solidFill>
                  <a:schemeClr val="tx2"/>
                </a:solidFill>
                <a:cs typeface="Arial" charset="0"/>
              </a:rPr>
              <a:t>-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)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је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b="1" dirty="0" err="1">
                <a:solidFill>
                  <a:srgbClr val="FFFF00"/>
                </a:solidFill>
                <a:cs typeface="Arial" charset="0"/>
              </a:rPr>
              <a:t>главни</a:t>
            </a:r>
            <a:r>
              <a:rPr lang="en-US" sz="2000" b="1" dirty="0">
                <a:solidFill>
                  <a:srgbClr val="FFFF00"/>
                </a:solidFill>
                <a:cs typeface="Arial" charset="0"/>
              </a:rPr>
              <a:t> А</a:t>
            </a:r>
            <a:r>
              <a:rPr lang="sr-Cyrl-CS" sz="2000" b="1" dirty="0">
                <a:solidFill>
                  <a:srgbClr val="FFFF00"/>
                </a:solidFill>
                <a:cs typeface="Arial" charset="0"/>
              </a:rPr>
              <a:t>НЈ</a:t>
            </a:r>
            <a:r>
              <a:rPr lang="en-US" sz="2000" b="1" dirty="0">
                <a:solidFill>
                  <a:srgbClr val="FFFF00"/>
                </a:solidFill>
                <a:cs typeface="Arial" charset="0"/>
              </a:rPr>
              <a:t>ОН </a:t>
            </a:r>
            <a:r>
              <a:rPr lang="en-US" sz="2000" b="1" dirty="0" err="1">
                <a:solidFill>
                  <a:srgbClr val="FFFF00"/>
                </a:solidFill>
                <a:cs typeface="Arial" charset="0"/>
              </a:rPr>
              <a:t>екстраћелијске</a:t>
            </a:r>
            <a:r>
              <a:rPr lang="en-US" sz="2000" b="1" dirty="0">
                <a:solidFill>
                  <a:srgbClr val="FFFF00"/>
                </a:solidFill>
                <a:cs typeface="Arial" charset="0"/>
              </a:rPr>
              <a:t> </a:t>
            </a:r>
            <a:r>
              <a:rPr lang="en-US" sz="2000" b="1" dirty="0" err="1">
                <a:solidFill>
                  <a:srgbClr val="FFFF00"/>
                </a:solidFill>
                <a:cs typeface="Arial" charset="0"/>
              </a:rPr>
              <a:t>течности</a:t>
            </a:r>
            <a:r>
              <a:rPr lang="en-US" sz="2000" dirty="0">
                <a:solidFill>
                  <a:srgbClr val="FF9900"/>
                </a:solidFill>
                <a:cs typeface="Arial" charset="0"/>
              </a:rPr>
              <a:t> </a:t>
            </a:r>
            <a:endParaRPr lang="en-GB" sz="2000" dirty="0">
              <a:solidFill>
                <a:srgbClr val="FF9900"/>
              </a:solidFill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900" dirty="0">
              <a:solidFill>
                <a:srgbClr val="FF9900"/>
              </a:solidFill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Улоге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Cl</a:t>
            </a:r>
            <a:r>
              <a:rPr lang="en-US" sz="2000" baseline="30000" dirty="0">
                <a:solidFill>
                  <a:schemeClr val="tx2"/>
                </a:solidFill>
                <a:cs typeface="Arial" charset="0"/>
              </a:rPr>
              <a:t>-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су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следеће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:</a:t>
            </a:r>
            <a:endParaRPr lang="en-GB" sz="20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9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као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главни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а</a:t>
            </a:r>
            <a:r>
              <a:rPr lang="sr-Cyrl-CS" sz="2000" dirty="0">
                <a:solidFill>
                  <a:schemeClr val="tx2"/>
                </a:solidFill>
                <a:cs typeface="Arial" charset="0"/>
              </a:rPr>
              <a:t>нј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он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екстраћелијке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течности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доприноси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b="1" dirty="0" err="1">
                <a:solidFill>
                  <a:srgbClr val="FFFF00"/>
                </a:solidFill>
                <a:cs typeface="Arial" charset="0"/>
              </a:rPr>
              <a:t>одржавању</a:t>
            </a:r>
            <a:r>
              <a:rPr lang="en-US" sz="2000" b="1" dirty="0">
                <a:solidFill>
                  <a:srgbClr val="FFFF00"/>
                </a:solidFill>
                <a:cs typeface="Arial" charset="0"/>
              </a:rPr>
              <a:t> </a:t>
            </a:r>
            <a:r>
              <a:rPr lang="en-US" sz="2000" b="1" dirty="0" err="1">
                <a:solidFill>
                  <a:srgbClr val="FFFF00"/>
                </a:solidFill>
                <a:cs typeface="Arial" charset="0"/>
              </a:rPr>
              <a:t>осмотског</a:t>
            </a:r>
            <a:r>
              <a:rPr lang="en-US" sz="2000" b="1" dirty="0">
                <a:solidFill>
                  <a:srgbClr val="FFFF00"/>
                </a:solidFill>
                <a:cs typeface="Arial" charset="0"/>
              </a:rPr>
              <a:t> </a:t>
            </a:r>
            <a:r>
              <a:rPr lang="en-US" sz="2000" b="1" dirty="0" err="1">
                <a:solidFill>
                  <a:srgbClr val="FFFF00"/>
                </a:solidFill>
                <a:cs typeface="Arial" charset="0"/>
              </a:rPr>
              <a:t>притиска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у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овом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простору</a:t>
            </a:r>
            <a:endParaRPr lang="sr-Latn-CS" sz="20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9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n-US" sz="2000" dirty="0" err="1">
                <a:solidFill>
                  <a:schemeClr val="tx2"/>
                </a:solidFill>
                <a:cs typeface="Arial" charset="0"/>
              </a:rPr>
              <a:t>учествује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у </a:t>
            </a:r>
            <a:r>
              <a:rPr lang="en-US" sz="2000" b="1" dirty="0" err="1">
                <a:solidFill>
                  <a:srgbClr val="FFFF00"/>
                </a:solidFill>
                <a:cs typeface="Arial" charset="0"/>
              </a:rPr>
              <a:t>синтези</a:t>
            </a:r>
            <a:r>
              <a:rPr lang="en-US" sz="2000" b="1" dirty="0">
                <a:solidFill>
                  <a:srgbClr val="FFFF00"/>
                </a:solidFill>
                <a:cs typeface="Arial" charset="0"/>
              </a:rPr>
              <a:t> </a:t>
            </a:r>
            <a:r>
              <a:rPr lang="en-US" sz="2000" b="1" dirty="0" err="1">
                <a:solidFill>
                  <a:srgbClr val="FFFF00"/>
                </a:solidFill>
                <a:cs typeface="Arial" charset="0"/>
              </a:rPr>
              <a:t>HCl</a:t>
            </a:r>
            <a:r>
              <a:rPr lang="en-US" sz="2000" b="1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b="1" dirty="0" err="1">
                <a:solidFill>
                  <a:schemeClr val="tx2"/>
                </a:solidFill>
                <a:cs typeface="Arial" charset="0"/>
              </a:rPr>
              <a:t>желудачног</a:t>
            </a:r>
            <a:r>
              <a:rPr lang="en-US" sz="2000" b="1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b="1" dirty="0" err="1">
                <a:solidFill>
                  <a:schemeClr val="tx2"/>
                </a:solidFill>
                <a:cs typeface="Arial" charset="0"/>
              </a:rPr>
              <a:t>сока</a:t>
            </a:r>
            <a:endParaRPr lang="sr-Cyrl-CS" sz="2000" b="1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Latn-CS" sz="800" b="1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de-DE" sz="2000" b="1" dirty="0">
                <a:solidFill>
                  <a:schemeClr val="tx2"/>
                </a:solidFill>
                <a:cs typeface="Arial" charset="0"/>
              </a:rPr>
              <a:t>активатор је неких ензима</a:t>
            </a:r>
            <a:r>
              <a:rPr lang="de-DE" sz="2000" dirty="0">
                <a:solidFill>
                  <a:schemeClr val="tx2"/>
                </a:solidFill>
                <a:cs typeface="Arial" charset="0"/>
              </a:rPr>
              <a:t> (</a:t>
            </a:r>
            <a:r>
              <a:rPr lang="de-DE" sz="2000" u="sng" dirty="0">
                <a:solidFill>
                  <a:schemeClr val="tx2"/>
                </a:solidFill>
                <a:cs typeface="Arial" charset="0"/>
              </a:rPr>
              <a:t>саливарна амилаза</a:t>
            </a:r>
            <a:r>
              <a:rPr lang="de-DE" sz="2000" dirty="0">
                <a:solidFill>
                  <a:schemeClr val="tx2"/>
                </a:solidFill>
                <a:cs typeface="Arial" charset="0"/>
              </a:rPr>
              <a:t>)</a:t>
            </a:r>
            <a:endParaRPr lang="sr-Latn-CS" sz="20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9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2000" dirty="0">
                <a:solidFill>
                  <a:schemeClr val="tx2"/>
                </a:solidFill>
              </a:rPr>
              <a:t>    </a:t>
            </a:r>
            <a:r>
              <a:rPr lang="de-DE" sz="2000" dirty="0">
                <a:solidFill>
                  <a:schemeClr val="tx2"/>
                </a:solidFill>
                <a:cs typeface="Arial" charset="0"/>
              </a:rPr>
              <a:t>Метаболизам Cl</a:t>
            </a:r>
            <a:r>
              <a:rPr lang="de-DE" sz="2000" baseline="30000" dirty="0">
                <a:solidFill>
                  <a:schemeClr val="tx2"/>
                </a:solidFill>
                <a:cs typeface="Arial" charset="0"/>
              </a:rPr>
              <a:t>-</a:t>
            </a:r>
            <a:r>
              <a:rPr lang="de-DE" sz="2000" dirty="0">
                <a:solidFill>
                  <a:schemeClr val="tx2"/>
                </a:solidFill>
                <a:cs typeface="Arial" charset="0"/>
              </a:rPr>
              <a:t>, као и метаболизам Na</a:t>
            </a:r>
            <a:r>
              <a:rPr lang="de-DE" sz="2000" baseline="30000" dirty="0">
                <a:solidFill>
                  <a:schemeClr val="tx2"/>
                </a:solidFill>
                <a:cs typeface="Arial" charset="0"/>
              </a:rPr>
              <a:t>+</a:t>
            </a:r>
            <a:r>
              <a:rPr lang="de-DE" sz="2000" dirty="0">
                <a:solidFill>
                  <a:schemeClr val="tx2"/>
                </a:solidFill>
                <a:cs typeface="Arial" charset="0"/>
              </a:rPr>
              <a:t>, регулисан је од стране хормона </a:t>
            </a:r>
            <a:r>
              <a:rPr lang="de-DE" sz="2000" b="1" dirty="0">
                <a:solidFill>
                  <a:srgbClr val="FFFF00"/>
                </a:solidFill>
                <a:cs typeface="Arial" charset="0"/>
              </a:rPr>
              <a:t>АЛДОСТЕРОНА</a:t>
            </a:r>
            <a:r>
              <a:rPr lang="de-DE" sz="2000" dirty="0">
                <a:solidFill>
                  <a:schemeClr val="tx2"/>
                </a:solidFill>
                <a:cs typeface="Arial" charset="0"/>
              </a:rPr>
              <a:t> </a:t>
            </a:r>
            <a:endParaRPr lang="en-GB" sz="20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endParaRPr lang="en-GB" sz="2000" dirty="0">
              <a:solidFill>
                <a:schemeClr val="tx2"/>
              </a:solidFill>
            </a:endParaRPr>
          </a:p>
        </p:txBody>
      </p:sp>
      <p:pic>
        <p:nvPicPr>
          <p:cNvPr id="10244" name="Picture 4" descr="nac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4479925"/>
            <a:ext cx="2514600" cy="2263775"/>
          </a:xfrm>
          <a:prstGeom prst="rect">
            <a:avLst/>
          </a:prstGeom>
          <a:noFill/>
        </p:spPr>
      </p:pic>
      <p:pic>
        <p:nvPicPr>
          <p:cNvPr id="10245" name="Picture 5" descr="nacl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4495800"/>
            <a:ext cx="2362200" cy="2230438"/>
          </a:xfrm>
          <a:prstGeom prst="rect">
            <a:avLst/>
          </a:prstGeom>
          <a:noFill/>
        </p:spPr>
      </p:pic>
      <p:pic>
        <p:nvPicPr>
          <p:cNvPr id="10246" name="Picture 6" descr="hcl secre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4500563"/>
            <a:ext cx="3886200" cy="2281237"/>
          </a:xfrm>
          <a:prstGeom prst="rect">
            <a:avLst/>
          </a:prstGeom>
          <a:noFill/>
        </p:spPr>
      </p:pic>
    </p:spTree>
  </p:cSld>
  <p:clrMapOvr>
    <a:masterClrMapping/>
  </p:clrMapOvr>
  <p:transition advTm="8054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458200" cy="3352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Latn-CS" sz="2400">
                <a:solidFill>
                  <a:schemeClr val="tx2"/>
                </a:solidFill>
              </a:rPr>
              <a:t>хлориди се </a:t>
            </a:r>
            <a:r>
              <a:rPr lang="sr-Cyrl-CS" sz="2400">
                <a:solidFill>
                  <a:schemeClr val="tx2"/>
                </a:solidFill>
              </a:rPr>
              <a:t>уносе у организам путем соли </a:t>
            </a:r>
            <a:r>
              <a:rPr lang="en-US" sz="2400">
                <a:solidFill>
                  <a:schemeClr val="tx2"/>
                </a:solidFill>
              </a:rPr>
              <a:t>NaCl</a:t>
            </a:r>
            <a:r>
              <a:rPr lang="sr-Latn-CS" sz="2400">
                <a:solidFill>
                  <a:schemeClr val="tx2"/>
                </a:solidFill>
              </a:rPr>
              <a:t> </a:t>
            </a:r>
            <a:r>
              <a:rPr lang="sr-Cyrl-CS" sz="2400">
                <a:solidFill>
                  <a:schemeClr val="tx2"/>
                </a:solidFill>
              </a:rPr>
              <a:t>и</a:t>
            </a:r>
            <a:r>
              <a:rPr lang="sr-Latn-CS" sz="2400">
                <a:solidFill>
                  <a:schemeClr val="tx2"/>
                </a:solidFill>
              </a:rPr>
              <a:t> </a:t>
            </a:r>
            <a:r>
              <a:rPr lang="en-US" sz="2400">
                <a:solidFill>
                  <a:schemeClr val="tx2"/>
                </a:solidFill>
              </a:rPr>
              <a:t>KCl</a:t>
            </a:r>
            <a:endParaRPr lang="sr-Cyrl-CS" sz="240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 sz="100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sr-Cyrl-CS" sz="2400">
                <a:solidFill>
                  <a:schemeClr val="tx2"/>
                </a:solidFill>
              </a:rPr>
              <a:t>у саставу </a:t>
            </a:r>
            <a:r>
              <a:rPr lang="en-US" sz="2400">
                <a:solidFill>
                  <a:schemeClr val="tx2"/>
                </a:solidFill>
              </a:rPr>
              <a:t>NaCl</a:t>
            </a:r>
            <a:r>
              <a:rPr lang="sr-Cyrl-CS" sz="2400">
                <a:solidFill>
                  <a:schemeClr val="tx2"/>
                </a:solidFill>
              </a:rPr>
              <a:t> излучују се различитим секретима и екскретима</a:t>
            </a:r>
            <a:endParaRPr lang="en-US" sz="100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  <a:spcBef>
                <a:spcPct val="10000"/>
              </a:spcBef>
            </a:pPr>
            <a:r>
              <a:rPr lang="sr-Cyrl-CS" sz="2800">
                <a:solidFill>
                  <a:schemeClr val="tx2"/>
                </a:solidFill>
              </a:rPr>
              <a:t>главни путеви излучивања су преко бубрега и путем зноја</a:t>
            </a:r>
          </a:p>
          <a:p>
            <a:pPr>
              <a:lnSpc>
                <a:spcPct val="90000"/>
              </a:lnSpc>
              <a:spcBef>
                <a:spcPct val="10000"/>
              </a:spcBef>
              <a:buFont typeface="Wingdings" pitchFamily="2" charset="2"/>
              <a:buNone/>
            </a:pPr>
            <a:endParaRPr lang="sr-Cyrl-CS" sz="90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  <a:spcBef>
                <a:spcPct val="10000"/>
              </a:spcBef>
            </a:pPr>
            <a:r>
              <a:rPr lang="sr-Cyrl-CS" sz="2800">
                <a:solidFill>
                  <a:schemeClr val="tx2"/>
                </a:solidFill>
              </a:rPr>
              <a:t>могући патолошки губитак: дигестивни тракт и зној</a:t>
            </a:r>
            <a:endParaRPr lang="en-US" sz="2800">
              <a:solidFill>
                <a:schemeClr val="tx2"/>
              </a:solidFill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838200" y="3810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МЕТАБОЛИЗАМ ХЛОРА</a:t>
            </a:r>
            <a:endParaRPr lang="en-GB" sz="36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pic>
        <p:nvPicPr>
          <p:cNvPr id="38917" name="Picture 5" descr="kidne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87900"/>
            <a:ext cx="2819400" cy="2070100"/>
          </a:xfrm>
          <a:prstGeom prst="rect">
            <a:avLst/>
          </a:prstGeom>
          <a:noFill/>
        </p:spPr>
      </p:pic>
      <p:pic>
        <p:nvPicPr>
          <p:cNvPr id="38918" name="Picture 6" descr="gi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4756150"/>
            <a:ext cx="2362200" cy="2101850"/>
          </a:xfrm>
          <a:prstGeom prst="rect">
            <a:avLst/>
          </a:prstGeom>
          <a:noFill/>
        </p:spPr>
      </p:pic>
      <p:pic>
        <p:nvPicPr>
          <p:cNvPr id="38919" name="Picture 7" descr="sweat gland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27650" y="4800600"/>
            <a:ext cx="1987550" cy="2057400"/>
          </a:xfrm>
          <a:prstGeom prst="rect">
            <a:avLst/>
          </a:prstGeom>
          <a:noFill/>
        </p:spPr>
      </p:pic>
      <p:pic>
        <p:nvPicPr>
          <p:cNvPr id="38920" name="Picture 8" descr="swea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4114800"/>
            <a:ext cx="2057400" cy="1376363"/>
          </a:xfrm>
          <a:prstGeom prst="rect">
            <a:avLst/>
          </a:prstGeom>
          <a:noFill/>
        </p:spPr>
      </p:pic>
    </p:spTree>
  </p:cSld>
  <p:clrMapOvr>
    <a:masterClrMapping/>
  </p:clrMapOvr>
  <p:transition advTm="4378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458200" cy="5181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CS" sz="2800" dirty="0">
                <a:solidFill>
                  <a:schemeClr val="tx2"/>
                </a:solidFill>
              </a:rPr>
              <a:t>Хлорид</a:t>
            </a:r>
            <a:r>
              <a:rPr lang="en-US" sz="2800" dirty="0">
                <a:solidFill>
                  <a:schemeClr val="tx2"/>
                </a:solidFill>
              </a:rPr>
              <a:t>и</a:t>
            </a:r>
            <a:r>
              <a:rPr lang="sr-Cyrl-CS" sz="2800" dirty="0">
                <a:solidFill>
                  <a:schemeClr val="tx2"/>
                </a:solidFill>
              </a:rPr>
              <a:t> </a:t>
            </a:r>
            <a:r>
              <a:rPr lang="sr-Latn-CS" sz="2800" dirty="0">
                <a:solidFill>
                  <a:schemeClr val="tx2"/>
                </a:solidFill>
              </a:rPr>
              <a:t>су</a:t>
            </a:r>
            <a:r>
              <a:rPr lang="sr-Cyrl-CS" sz="2800" dirty="0">
                <a:solidFill>
                  <a:schemeClr val="tx2"/>
                </a:solidFill>
              </a:rPr>
              <a:t> главни екстрацелуларни анјон</a:t>
            </a:r>
            <a:r>
              <a:rPr lang="sr-Latn-CS" sz="2800" dirty="0">
                <a:solidFill>
                  <a:schemeClr val="tx2"/>
                </a:solidFill>
              </a:rPr>
              <a:t>и</a:t>
            </a:r>
            <a:r>
              <a:rPr lang="sr-Cyrl-CS" sz="2800" dirty="0">
                <a:solidFill>
                  <a:schemeClr val="tx2"/>
                </a:solidFill>
              </a:rPr>
              <a:t> и има</a:t>
            </a:r>
            <a:r>
              <a:rPr lang="sr-Latn-CS" sz="2800" dirty="0">
                <a:solidFill>
                  <a:schemeClr val="tx2"/>
                </a:solidFill>
              </a:rPr>
              <a:t>ју</a:t>
            </a:r>
            <a:r>
              <a:rPr lang="sr-Cyrl-CS" sz="2800" dirty="0">
                <a:solidFill>
                  <a:schemeClr val="tx2"/>
                </a:solidFill>
              </a:rPr>
              <a:t> највећу заступљеност у крви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Cyrl-CS" sz="1400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r>
              <a:rPr lang="sr-Cyrl-CS" sz="2800" dirty="0">
                <a:solidFill>
                  <a:schemeClr val="tx2"/>
                </a:solidFill>
              </a:rPr>
              <a:t>Има</a:t>
            </a:r>
            <a:r>
              <a:rPr lang="sr-Latn-CS" sz="2800" dirty="0">
                <a:solidFill>
                  <a:schemeClr val="tx2"/>
                </a:solidFill>
              </a:rPr>
              <a:t>ју</a:t>
            </a:r>
            <a:r>
              <a:rPr lang="sr-Cyrl-CS" sz="2800" dirty="0">
                <a:solidFill>
                  <a:schemeClr val="tx2"/>
                </a:solidFill>
              </a:rPr>
              <a:t> значајну улогу у одржавању: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Cyrl-CS" sz="2800" dirty="0">
                <a:solidFill>
                  <a:schemeClr val="tx2"/>
                </a:solidFill>
              </a:rPr>
              <a:t>	  -  </a:t>
            </a:r>
            <a:r>
              <a:rPr lang="en-US" sz="2800" dirty="0">
                <a:solidFill>
                  <a:schemeClr val="tx2"/>
                </a:solidFill>
              </a:rPr>
              <a:t>pH</a:t>
            </a:r>
            <a:r>
              <a:rPr lang="sr-Cyrl-CS" sz="2800" dirty="0">
                <a:solidFill>
                  <a:schemeClr val="tx2"/>
                </a:solidFill>
              </a:rPr>
              <a:t> крви и размени гасова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sr-Cyrl-CS" dirty="0">
                <a:solidFill>
                  <a:schemeClr val="tx2"/>
                </a:solidFill>
              </a:rPr>
              <a:t> -  дистрибуције воде у организму</a:t>
            </a:r>
            <a:endParaRPr lang="sr-Latn-CS" dirty="0">
              <a:solidFill>
                <a:schemeClr val="tx2"/>
              </a:solidFill>
            </a:endParaRP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sr-Latn-CS" dirty="0">
                <a:solidFill>
                  <a:schemeClr val="tx2"/>
                </a:solidFill>
              </a:rPr>
              <a:t> -  </a:t>
            </a:r>
            <a:r>
              <a:rPr lang="sr-Cyrl-CS" dirty="0">
                <a:solidFill>
                  <a:schemeClr val="tx2"/>
                </a:solidFill>
              </a:rPr>
              <a:t>осмотског притиска  и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Cyrl-CS" sz="2800" dirty="0">
                <a:solidFill>
                  <a:schemeClr val="tx2"/>
                </a:solidFill>
              </a:rPr>
              <a:t>     -  анјон – катјонске тј. електрохемијске	равнотеже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CS" sz="2800" dirty="0">
                <a:solidFill>
                  <a:schemeClr val="tx2"/>
                </a:solidFill>
              </a:rPr>
              <a:t>у екстрацелуларном простору</a:t>
            </a:r>
            <a:endParaRPr lang="sr-Cyrl-CS" sz="2000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Cyrl-CS" sz="14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Cyrl-CS" sz="2000" dirty="0"/>
              <a:t>     </a:t>
            </a:r>
            <a:r>
              <a:rPr lang="sr-Cyrl-CS" b="1" dirty="0">
                <a:solidFill>
                  <a:srgbClr val="FFFF00"/>
                </a:solidFill>
              </a:rPr>
              <a:t>НОРМАЛНА КОНЦЕНТРАЦИЈА ХЛОРИДА У КРВИ ЈЕ  </a:t>
            </a:r>
            <a:r>
              <a:rPr lang="sr-Cyrl-CS" b="1" u="sng" dirty="0">
                <a:solidFill>
                  <a:srgbClr val="FFFF00"/>
                </a:solidFill>
              </a:rPr>
              <a:t>99 – 113 </a:t>
            </a:r>
            <a:r>
              <a:rPr lang="sr-Latn-CS" b="1" dirty="0">
                <a:solidFill>
                  <a:srgbClr val="FFFF00"/>
                </a:solidFill>
                <a:cs typeface="Arial" charset="0"/>
              </a:rPr>
              <a:t>mmol</a:t>
            </a:r>
            <a:r>
              <a:rPr lang="en-US" b="1" dirty="0">
                <a:solidFill>
                  <a:srgbClr val="FFFF00"/>
                </a:solidFill>
                <a:cs typeface="Arial" charset="0"/>
              </a:rPr>
              <a:t>/l</a:t>
            </a: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838200" y="3810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МЕТАБОЛИЗАМ ХЛОРА</a:t>
            </a:r>
            <a:endParaRPr lang="en-GB" sz="36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 advTm="703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66800" y="228600"/>
            <a:ext cx="7772400" cy="1143000"/>
          </a:xfrm>
        </p:spPr>
        <p:txBody>
          <a:bodyPr/>
          <a:lstStyle/>
          <a:p>
            <a:r>
              <a:rPr lang="sr-Latn-CS" sz="4000">
                <a:solidFill>
                  <a:srgbClr val="FFFF00"/>
                </a:solidFill>
              </a:rPr>
              <a:t>ХЛОРИДИ У УРИНУ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305800" cy="4876800"/>
          </a:xfrm>
        </p:spPr>
        <p:txBody>
          <a:bodyPr/>
          <a:lstStyle/>
          <a:p>
            <a:r>
              <a:rPr lang="sr-Cyrl-CS" sz="2800" dirty="0">
                <a:solidFill>
                  <a:schemeClr val="tx2"/>
                </a:solidFill>
              </a:rPr>
              <a:t>Јони </a:t>
            </a:r>
            <a:r>
              <a:rPr lang="en-US" sz="2800" dirty="0" err="1">
                <a:solidFill>
                  <a:schemeClr val="tx2"/>
                </a:solidFill>
              </a:rPr>
              <a:t>Cl</a:t>
            </a:r>
            <a:r>
              <a:rPr lang="sr-Latn-CS" sz="2800" baseline="30000" dirty="0">
                <a:solidFill>
                  <a:schemeClr val="tx2"/>
                </a:solidFill>
              </a:rPr>
              <a:t>-</a:t>
            </a:r>
            <a:r>
              <a:rPr lang="sr-Cyrl-CS" sz="2800" dirty="0">
                <a:solidFill>
                  <a:schemeClr val="tx2"/>
                </a:solidFill>
              </a:rPr>
              <a:t> се у мокраћу излучују кад пређу праг (</a:t>
            </a:r>
            <a:r>
              <a:rPr lang="sr-Cyrl-CS" sz="2800" dirty="0">
                <a:solidFill>
                  <a:srgbClr val="FFFF00"/>
                </a:solidFill>
              </a:rPr>
              <a:t>концентрација у крви </a:t>
            </a:r>
            <a:r>
              <a:rPr lang="sr-Cyrl-CS" sz="2800" u="sng" dirty="0">
                <a:solidFill>
                  <a:srgbClr val="FFFF00"/>
                </a:solidFill>
              </a:rPr>
              <a:t>већа од 18 </a:t>
            </a:r>
            <a:r>
              <a:rPr lang="sr-Latn-CS" sz="2800" u="sng" dirty="0">
                <a:solidFill>
                  <a:srgbClr val="FFFF00"/>
                </a:solidFill>
              </a:rPr>
              <a:t>mmol</a:t>
            </a:r>
            <a:r>
              <a:rPr lang="en-US" sz="2800" u="sng" dirty="0">
                <a:solidFill>
                  <a:srgbClr val="FFFF00"/>
                </a:solidFill>
              </a:rPr>
              <a:t>/l</a:t>
            </a:r>
            <a:r>
              <a:rPr lang="sr-Cyrl-CS" sz="2800" dirty="0">
                <a:solidFill>
                  <a:schemeClr val="tx2"/>
                </a:solidFill>
                <a:cs typeface="Arial" charset="0"/>
              </a:rPr>
              <a:t>)</a:t>
            </a:r>
          </a:p>
          <a:p>
            <a:pPr>
              <a:buFont typeface="Wingdings" pitchFamily="2" charset="2"/>
              <a:buNone/>
            </a:pPr>
            <a:endParaRPr lang="sr-Cyrl-CS" sz="1800" dirty="0">
              <a:solidFill>
                <a:schemeClr val="tx2"/>
              </a:solidFill>
              <a:cs typeface="Arial" charset="0"/>
            </a:endParaRPr>
          </a:p>
          <a:p>
            <a:r>
              <a:rPr lang="sr-Cyrl-CS" sz="2800" dirty="0">
                <a:solidFill>
                  <a:schemeClr val="tx2"/>
                </a:solidFill>
              </a:rPr>
              <a:t>концентрација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Cl</a:t>
            </a:r>
            <a:r>
              <a:rPr lang="sr-Latn-CS" sz="2800" baseline="30000" dirty="0">
                <a:solidFill>
                  <a:schemeClr val="tx2"/>
                </a:solidFill>
              </a:rPr>
              <a:t>-</a:t>
            </a:r>
            <a:r>
              <a:rPr lang="sr-Cyrl-CS" sz="2800" baseline="30000" dirty="0">
                <a:solidFill>
                  <a:schemeClr val="tx2"/>
                </a:solidFill>
              </a:rPr>
              <a:t> </a:t>
            </a:r>
            <a:r>
              <a:rPr lang="sr-Cyrl-CS" sz="2800" dirty="0">
                <a:solidFill>
                  <a:schemeClr val="tx2"/>
                </a:solidFill>
              </a:rPr>
              <a:t>пасивно прати промене концентрације </a:t>
            </a:r>
            <a:r>
              <a:rPr lang="en-US" sz="2800" dirty="0">
                <a:solidFill>
                  <a:schemeClr val="tx2"/>
                </a:solidFill>
              </a:rPr>
              <a:t>Na</a:t>
            </a:r>
            <a:r>
              <a:rPr lang="sr-Latn-CS" sz="2800" baseline="30000" dirty="0">
                <a:solidFill>
                  <a:schemeClr val="tx2"/>
                </a:solidFill>
              </a:rPr>
              <a:t>+</a:t>
            </a:r>
            <a:r>
              <a:rPr lang="sr-Latn-CS" sz="2800" dirty="0">
                <a:solidFill>
                  <a:schemeClr val="tx2"/>
                </a:solidFill>
              </a:rPr>
              <a:t> </a:t>
            </a:r>
            <a:r>
              <a:rPr lang="sr-Cyrl-CS" sz="2800" dirty="0">
                <a:solidFill>
                  <a:schemeClr val="tx2"/>
                </a:solidFill>
              </a:rPr>
              <a:t>и директно подлеже регулационом механизму преко </a:t>
            </a:r>
            <a:r>
              <a:rPr lang="sr-Cyrl-CS" sz="2800" b="1" dirty="0">
                <a:solidFill>
                  <a:srgbClr val="FFFF00"/>
                </a:solidFill>
              </a:rPr>
              <a:t>АЛДОСТЕРОНА</a:t>
            </a:r>
          </a:p>
          <a:p>
            <a:pPr>
              <a:buFont typeface="Wingdings" pitchFamily="2" charset="2"/>
              <a:buNone/>
            </a:pPr>
            <a:endParaRPr lang="sr-Cyrl-CS" sz="1800" b="1" dirty="0">
              <a:solidFill>
                <a:srgbClr val="FF9900"/>
              </a:solidFill>
            </a:endParaRPr>
          </a:p>
          <a:p>
            <a:r>
              <a:rPr lang="sr-Cyrl-CS" sz="2800" dirty="0">
                <a:solidFill>
                  <a:schemeClr val="tx2"/>
                </a:solidFill>
              </a:rPr>
              <a:t>на количину </a:t>
            </a:r>
            <a:r>
              <a:rPr lang="en-US" sz="2800" dirty="0" err="1">
                <a:solidFill>
                  <a:schemeClr val="tx2"/>
                </a:solidFill>
              </a:rPr>
              <a:t>Cl</a:t>
            </a:r>
            <a:r>
              <a:rPr lang="sr-Latn-CS" sz="2800" baseline="30000" dirty="0">
                <a:solidFill>
                  <a:schemeClr val="tx2"/>
                </a:solidFill>
              </a:rPr>
              <a:t>-</a:t>
            </a:r>
            <a:r>
              <a:rPr lang="sr-Cyrl-CS" sz="2800" dirty="0">
                <a:solidFill>
                  <a:schemeClr val="tx2"/>
                </a:solidFill>
              </a:rPr>
              <a:t> у урину утичу </a:t>
            </a:r>
            <a:r>
              <a:rPr lang="sr-Cyrl-CS" sz="2800" dirty="0"/>
              <a:t>полни хормони</a:t>
            </a:r>
            <a:r>
              <a:rPr lang="sr-Cyrl-CS" sz="2800" dirty="0">
                <a:solidFill>
                  <a:schemeClr val="tx2"/>
                </a:solidFill>
              </a:rPr>
              <a:t> а индиректно и </a:t>
            </a:r>
            <a:r>
              <a:rPr lang="en-US" sz="2800" dirty="0">
                <a:solidFill>
                  <a:schemeClr val="tx2"/>
                </a:solidFill>
              </a:rPr>
              <a:t>ADH</a:t>
            </a:r>
            <a:endParaRPr lang="en-US" sz="2800" dirty="0">
              <a:solidFill>
                <a:srgbClr val="FF9900"/>
              </a:solidFill>
            </a:endParaRPr>
          </a:p>
        </p:txBody>
      </p:sp>
    </p:spTree>
  </p:cSld>
  <p:clrMapOvr>
    <a:masterClrMapping/>
  </p:clrMapOvr>
  <p:transition advTm="444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381000"/>
            <a:ext cx="8458200" cy="914400"/>
          </a:xfrm>
        </p:spPr>
        <p:txBody>
          <a:bodyPr/>
          <a:lstStyle/>
          <a:p>
            <a:r>
              <a:rPr lang="en-GB" sz="4000">
                <a:solidFill>
                  <a:srgbClr val="FFFF00"/>
                </a:solidFill>
                <a:cs typeface="Arial" charset="0"/>
              </a:rPr>
              <a:t>МЕТАБОЛИЗАМ БИКАРБОНАТА</a:t>
            </a:r>
            <a:r>
              <a:rPr lang="en-GB" sz="4800"/>
              <a:t>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458200" cy="46482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000" dirty="0">
                <a:solidFill>
                  <a:schemeClr val="tx2"/>
                </a:solidFill>
              </a:rPr>
              <a:t>    </a:t>
            </a:r>
            <a:r>
              <a:rPr lang="de-DE" sz="2400" dirty="0">
                <a:solidFill>
                  <a:schemeClr val="tx2"/>
                </a:solidFill>
                <a:cs typeface="Arial" charset="0"/>
              </a:rPr>
              <a:t>Бикарбонати (HCO</a:t>
            </a:r>
            <a:r>
              <a:rPr lang="de-DE" sz="2400" baseline="-30000" dirty="0">
                <a:solidFill>
                  <a:schemeClr val="tx2"/>
                </a:solidFill>
                <a:cs typeface="Arial" charset="0"/>
              </a:rPr>
              <a:t>3</a:t>
            </a:r>
            <a:r>
              <a:rPr lang="de-DE" sz="2400" baseline="30000" dirty="0">
                <a:solidFill>
                  <a:schemeClr val="tx2"/>
                </a:solidFill>
                <a:cs typeface="Arial" charset="0"/>
              </a:rPr>
              <a:t>-</a:t>
            </a:r>
            <a:r>
              <a:rPr lang="de-DE" sz="2400" dirty="0">
                <a:solidFill>
                  <a:schemeClr val="tx2"/>
                </a:solidFill>
                <a:cs typeface="Arial" charset="0"/>
              </a:rPr>
              <a:t>), за разлику од осталих електролита, имају </a:t>
            </a:r>
            <a:r>
              <a:rPr lang="de-DE" sz="2400" b="1" u="sng" dirty="0">
                <a:solidFill>
                  <a:srgbClr val="FFFF00"/>
                </a:solidFill>
                <a:cs typeface="Arial" charset="0"/>
              </a:rPr>
              <a:t>ендогено порекло</a:t>
            </a:r>
            <a:endParaRPr lang="en-GB" sz="2400" u="sng" dirty="0">
              <a:solidFill>
                <a:srgbClr val="FFFF00"/>
              </a:solidFill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 sz="20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de-DE" sz="2000" dirty="0">
                <a:solidFill>
                  <a:schemeClr val="tx2"/>
                </a:solidFill>
                <a:cs typeface="Arial" charset="0"/>
              </a:rPr>
              <a:t>                   </a:t>
            </a:r>
            <a:r>
              <a:rPr lang="sr-Latn-CS" sz="2000" dirty="0">
                <a:solidFill>
                  <a:schemeClr val="tx2"/>
                </a:solidFill>
              </a:rPr>
              <a:t>   </a:t>
            </a:r>
            <a:r>
              <a:rPr lang="de-DE" sz="2000" dirty="0">
                <a:solidFill>
                  <a:schemeClr val="tx2"/>
                </a:solidFill>
                <a:cs typeface="Arial" charset="0"/>
              </a:rPr>
              <a:t>катаболизам храњивих материја</a:t>
            </a:r>
            <a:endParaRPr lang="en-GB" sz="20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 sz="20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de-DE" sz="2000" dirty="0">
                <a:solidFill>
                  <a:schemeClr val="tx2"/>
                </a:solidFill>
                <a:cs typeface="Arial" charset="0"/>
              </a:rPr>
              <a:t>					C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О</a:t>
            </a:r>
            <a:r>
              <a:rPr lang="en-US" sz="2000" baseline="-30000" dirty="0">
                <a:solidFill>
                  <a:schemeClr val="tx2"/>
                </a:solidFill>
                <a:cs typeface="Arial" charset="0"/>
              </a:rPr>
              <a:t>2</a:t>
            </a:r>
            <a:endParaRPr lang="en-GB" sz="20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>
                <a:solidFill>
                  <a:schemeClr val="tx2"/>
                </a:solidFill>
                <a:cs typeface="Arial" charset="0"/>
              </a:rPr>
              <a:t>		</a:t>
            </a:r>
            <a:r>
              <a:rPr lang="sr-Latn-CS" sz="2000" b="1" dirty="0">
                <a:solidFill>
                  <a:schemeClr val="tx2"/>
                </a:solidFill>
              </a:rPr>
              <a:t>          </a:t>
            </a:r>
            <a:r>
              <a:rPr lang="en-US" sz="2000" b="1" dirty="0">
                <a:solidFill>
                  <a:schemeClr val="tx2"/>
                </a:solidFill>
                <a:cs typeface="Arial" charset="0"/>
              </a:rPr>
              <a:t>            </a:t>
            </a:r>
            <a:r>
              <a:rPr lang="sr-Cyrl-CS" sz="2000" b="1" dirty="0">
                <a:solidFill>
                  <a:schemeClr val="tx2"/>
                </a:solidFill>
                <a:cs typeface="Arial" charset="0"/>
              </a:rPr>
              <a:t>       </a:t>
            </a:r>
            <a:r>
              <a:rPr lang="en-US" sz="2000" b="1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+H</a:t>
            </a:r>
            <a:r>
              <a:rPr lang="en-US" sz="2000" baseline="-30000" dirty="0">
                <a:solidFill>
                  <a:schemeClr val="tx2"/>
                </a:solidFill>
                <a:cs typeface="Arial" charset="0"/>
              </a:rPr>
              <a:t>2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О  </a:t>
            </a:r>
            <a:r>
              <a:rPr lang="sr-Latn-CS" sz="2000" dirty="0">
                <a:solidFill>
                  <a:schemeClr val="tx2"/>
                </a:solidFill>
              </a:rPr>
              <a:t>    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i="1" dirty="0" err="1">
                <a:solidFill>
                  <a:schemeClr val="tx2"/>
                </a:solidFill>
                <a:cs typeface="Arial" charset="0"/>
              </a:rPr>
              <a:t>карбоанхидраза</a:t>
            </a:r>
            <a:endParaRPr lang="en-GB" sz="20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 sz="20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>
                <a:solidFill>
                  <a:schemeClr val="tx2"/>
                </a:solidFill>
                <a:cs typeface="Arial" charset="0"/>
              </a:rPr>
              <a:t>			                    H</a:t>
            </a:r>
            <a:r>
              <a:rPr lang="en-US" sz="2000" baseline="-30000" dirty="0">
                <a:solidFill>
                  <a:schemeClr val="tx2"/>
                </a:solidFill>
                <a:cs typeface="Arial" charset="0"/>
              </a:rPr>
              <a:t>2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CO</a:t>
            </a:r>
            <a:r>
              <a:rPr lang="en-US" sz="2000" baseline="-30000" dirty="0">
                <a:solidFill>
                  <a:schemeClr val="tx2"/>
                </a:solidFill>
                <a:cs typeface="Arial" charset="0"/>
              </a:rPr>
              <a:t>3   </a:t>
            </a:r>
            <a:r>
              <a:rPr lang="sr-Latn-CS" sz="2000" baseline="-30000" dirty="0">
                <a:solidFill>
                  <a:schemeClr val="tx2"/>
                </a:solidFill>
              </a:rPr>
              <a:t>              </a:t>
            </a:r>
            <a:r>
              <a:rPr lang="sr-Cyrl-CS" sz="2000" baseline="-30000" dirty="0">
                <a:solidFill>
                  <a:schemeClr val="tx2"/>
                </a:solidFill>
              </a:rPr>
              <a:t>               </a:t>
            </a:r>
            <a:r>
              <a:rPr lang="en-US" sz="2000" b="1" dirty="0">
                <a:solidFill>
                  <a:schemeClr val="tx2"/>
                </a:solidFill>
                <a:cs typeface="Arial" charset="0"/>
              </a:rPr>
              <a:t>HCО</a:t>
            </a:r>
            <a:r>
              <a:rPr lang="en-US" sz="2000" b="1" baseline="-30000" dirty="0">
                <a:solidFill>
                  <a:schemeClr val="tx2"/>
                </a:solidFill>
                <a:cs typeface="Arial" charset="0"/>
              </a:rPr>
              <a:t>3</a:t>
            </a:r>
            <a:r>
              <a:rPr lang="en-US" sz="2000" b="1" baseline="30000" dirty="0">
                <a:solidFill>
                  <a:schemeClr val="tx2"/>
                </a:solidFill>
                <a:cs typeface="Arial" charset="0"/>
              </a:rPr>
              <a:t>-</a:t>
            </a:r>
            <a:r>
              <a:rPr lang="en-US" sz="2000" b="1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000" dirty="0">
                <a:solidFill>
                  <a:schemeClr val="tx2"/>
                </a:solidFill>
                <a:cs typeface="Arial" charset="0"/>
              </a:rPr>
              <a:t>+ H</a:t>
            </a:r>
            <a:r>
              <a:rPr lang="en-US" sz="2000" baseline="30000" dirty="0">
                <a:solidFill>
                  <a:schemeClr val="tx2"/>
                </a:solidFill>
                <a:cs typeface="Arial" charset="0"/>
              </a:rPr>
              <a:t>+</a:t>
            </a:r>
            <a:endParaRPr lang="en-GB" sz="20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 sz="20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sz="2400" dirty="0" err="1">
                <a:solidFill>
                  <a:schemeClr val="tx2"/>
                </a:solidFill>
                <a:cs typeface="Arial" charset="0"/>
              </a:rPr>
              <a:t>Значај</a:t>
            </a:r>
            <a:r>
              <a:rPr lang="en-US" sz="2400" dirty="0">
                <a:solidFill>
                  <a:schemeClr val="tx2"/>
                </a:solidFill>
                <a:cs typeface="Arial" charset="0"/>
              </a:rPr>
              <a:t> HCO</a:t>
            </a:r>
            <a:r>
              <a:rPr lang="en-US" sz="2400" baseline="-30000" dirty="0">
                <a:solidFill>
                  <a:schemeClr val="tx2"/>
                </a:solidFill>
                <a:cs typeface="Arial" charset="0"/>
              </a:rPr>
              <a:t>3</a:t>
            </a:r>
            <a:r>
              <a:rPr lang="en-US" sz="2400" baseline="30000" dirty="0">
                <a:solidFill>
                  <a:schemeClr val="tx2"/>
                </a:solidFill>
                <a:cs typeface="Arial" charset="0"/>
              </a:rPr>
              <a:t>-</a:t>
            </a:r>
            <a:r>
              <a:rPr lang="en-US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cs typeface="Arial" charset="0"/>
              </a:rPr>
              <a:t>је</a:t>
            </a:r>
            <a:r>
              <a:rPr lang="en-US" sz="2400" dirty="0">
                <a:solidFill>
                  <a:schemeClr val="tx2"/>
                </a:solidFill>
                <a:cs typeface="Arial" charset="0"/>
              </a:rPr>
              <a:t> у </a:t>
            </a:r>
            <a:r>
              <a:rPr lang="en-US" sz="2400" dirty="0" err="1">
                <a:solidFill>
                  <a:schemeClr val="tx2"/>
                </a:solidFill>
                <a:cs typeface="Arial" charset="0"/>
              </a:rPr>
              <a:t>томе</a:t>
            </a:r>
            <a:r>
              <a:rPr lang="en-US" sz="2400" dirty="0">
                <a:solidFill>
                  <a:schemeClr val="tx2"/>
                </a:solidFill>
                <a:cs typeface="Arial" charset="0"/>
              </a:rPr>
              <a:t>  </a:t>
            </a:r>
            <a:r>
              <a:rPr lang="en-US" sz="2400" dirty="0" err="1">
                <a:solidFill>
                  <a:schemeClr val="tx2"/>
                </a:solidFill>
                <a:cs typeface="Arial" charset="0"/>
              </a:rPr>
              <a:t>што</a:t>
            </a:r>
            <a:r>
              <a:rPr lang="en-US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cs typeface="Arial" charset="0"/>
              </a:rPr>
              <a:t>улазе</a:t>
            </a:r>
            <a:r>
              <a:rPr lang="en-US" sz="2400" dirty="0">
                <a:solidFill>
                  <a:schemeClr val="tx2"/>
                </a:solidFill>
                <a:cs typeface="Arial" charset="0"/>
              </a:rPr>
              <a:t> у </a:t>
            </a:r>
            <a:r>
              <a:rPr lang="en-US" sz="2400" dirty="0" err="1">
                <a:solidFill>
                  <a:schemeClr val="tx2"/>
                </a:solidFill>
                <a:cs typeface="Arial" charset="0"/>
              </a:rPr>
              <a:t>састав</a:t>
            </a:r>
            <a:r>
              <a:rPr lang="en-US" sz="2400" b="1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400" b="1" u="sng" dirty="0" err="1">
                <a:solidFill>
                  <a:srgbClr val="FFFF00"/>
                </a:solidFill>
                <a:cs typeface="Arial" charset="0"/>
              </a:rPr>
              <a:t>бикарбонатног</a:t>
            </a:r>
            <a:r>
              <a:rPr lang="en-US" sz="2400" b="1" u="sng" dirty="0">
                <a:solidFill>
                  <a:srgbClr val="FFFF00"/>
                </a:solidFill>
                <a:cs typeface="Arial" charset="0"/>
              </a:rPr>
              <a:t> </a:t>
            </a:r>
            <a:r>
              <a:rPr lang="en-US" sz="2400" b="1" u="sng" dirty="0" err="1">
                <a:solidFill>
                  <a:srgbClr val="FFFF00"/>
                </a:solidFill>
                <a:cs typeface="Arial" charset="0"/>
              </a:rPr>
              <a:t>пуферског</a:t>
            </a:r>
            <a:r>
              <a:rPr lang="en-US" sz="2400" b="1" u="sng" dirty="0">
                <a:solidFill>
                  <a:srgbClr val="FFFF00"/>
                </a:solidFill>
                <a:cs typeface="Arial" charset="0"/>
              </a:rPr>
              <a:t> </a:t>
            </a:r>
            <a:r>
              <a:rPr lang="en-US" sz="2400" b="1" u="sng" dirty="0" err="1">
                <a:solidFill>
                  <a:srgbClr val="FFFF00"/>
                </a:solidFill>
                <a:cs typeface="Arial" charset="0"/>
              </a:rPr>
              <a:t>система</a:t>
            </a:r>
            <a:r>
              <a:rPr lang="en-US" sz="2400" u="sng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400" u="sng" dirty="0" err="1">
                <a:solidFill>
                  <a:schemeClr val="tx2"/>
                </a:solidFill>
                <a:cs typeface="Arial" charset="0"/>
              </a:rPr>
              <a:t>крвне</a:t>
            </a:r>
            <a:r>
              <a:rPr lang="en-US" sz="2400" u="sng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400" u="sng" dirty="0" err="1">
                <a:solidFill>
                  <a:schemeClr val="tx2"/>
                </a:solidFill>
                <a:cs typeface="Arial" charset="0"/>
              </a:rPr>
              <a:t>плазме</a:t>
            </a:r>
            <a:r>
              <a:rPr lang="en-US" sz="2400" u="sng" dirty="0">
                <a:solidFill>
                  <a:schemeClr val="tx2"/>
                </a:solidFill>
                <a:cs typeface="Arial" charset="0"/>
              </a:rPr>
              <a:t> и</a:t>
            </a:r>
            <a:r>
              <a:rPr lang="sr-Latn-CS" sz="2400" u="sng" dirty="0">
                <a:solidFill>
                  <a:schemeClr val="tx2"/>
                </a:solidFill>
              </a:rPr>
              <a:t> </a:t>
            </a:r>
            <a:r>
              <a:rPr lang="en-US" sz="2400" u="sng" dirty="0" err="1">
                <a:solidFill>
                  <a:schemeClr val="tx2"/>
                </a:solidFill>
                <a:cs typeface="Arial" charset="0"/>
              </a:rPr>
              <a:t>еритроцита</a:t>
            </a:r>
            <a:endParaRPr lang="en-GB" sz="2000" u="sng" dirty="0">
              <a:solidFill>
                <a:schemeClr val="tx2"/>
              </a:solidFill>
            </a:endParaRP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4648200" y="3352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4648200" y="40386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5181600" y="48768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advTm="8187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524000"/>
            <a:ext cx="6781800" cy="5334000"/>
          </a:xfrm>
        </p:spPr>
        <p:txBody>
          <a:bodyPr/>
          <a:lstStyle/>
          <a:p>
            <a:r>
              <a:rPr lang="sr-Cyrl-CS" sz="2000" dirty="0">
                <a:solidFill>
                  <a:schemeClr val="tx2"/>
                </a:solidFill>
              </a:rPr>
              <a:t>присутни су у </a:t>
            </a:r>
            <a:r>
              <a:rPr lang="sr-Cyrl-CS" sz="2000" u="sng" dirty="0">
                <a:solidFill>
                  <a:schemeClr val="tx2"/>
                </a:solidFill>
              </a:rPr>
              <a:t>екстраћелијској </a:t>
            </a:r>
            <a:r>
              <a:rPr lang="sr-Cyrl-CS" sz="2000" dirty="0">
                <a:solidFill>
                  <a:schemeClr val="tx2"/>
                </a:solidFill>
              </a:rPr>
              <a:t>течности</a:t>
            </a:r>
          </a:p>
          <a:p>
            <a:r>
              <a:rPr lang="sr-Cyrl-CS" sz="2000" dirty="0">
                <a:solidFill>
                  <a:schemeClr val="tx2"/>
                </a:solidFill>
              </a:rPr>
              <a:t>улазе у састав бикарбонатног пуфера</a:t>
            </a:r>
          </a:p>
          <a:p>
            <a:r>
              <a:rPr lang="sr-Cyrl-CS" sz="2000" dirty="0">
                <a:solidFill>
                  <a:schemeClr val="tx2"/>
                </a:solidFill>
              </a:rPr>
              <a:t>настају из угљен–диоксида</a:t>
            </a:r>
            <a:endParaRPr lang="sr-Cyrl-CS" sz="700" dirty="0">
              <a:solidFill>
                <a:schemeClr val="tx2"/>
              </a:solidFill>
            </a:endParaRPr>
          </a:p>
          <a:p>
            <a:r>
              <a:rPr lang="sr-Cyrl-CS" sz="2800" dirty="0">
                <a:solidFill>
                  <a:schemeClr val="tx2"/>
                </a:solidFill>
              </a:rPr>
              <a:t>елиминација се врши преко бубрега</a:t>
            </a:r>
            <a:endParaRPr lang="sr-Cyrl-CS" sz="700" dirty="0">
              <a:solidFill>
                <a:schemeClr val="tx2"/>
              </a:solidFill>
            </a:endParaRPr>
          </a:p>
          <a:p>
            <a:r>
              <a:rPr lang="sr-Cyrl-CS" sz="2800" dirty="0">
                <a:solidFill>
                  <a:schemeClr val="tx2"/>
                </a:solidFill>
              </a:rPr>
              <a:t>промене у концентрацији знак су поремећаја ацидо – базне равнотеже</a:t>
            </a:r>
          </a:p>
          <a:p>
            <a:pPr>
              <a:buFont typeface="Wingdings" pitchFamily="2" charset="2"/>
              <a:buNone/>
            </a:pPr>
            <a:endParaRPr lang="sr-Cyrl-CS" sz="1000" dirty="0"/>
          </a:p>
          <a:p>
            <a:pPr>
              <a:buFont typeface="Wingdings" pitchFamily="2" charset="2"/>
              <a:buNone/>
            </a:pPr>
            <a:r>
              <a:rPr lang="sr-Cyrl-CS" sz="2800" b="1" dirty="0">
                <a:solidFill>
                  <a:srgbClr val="FF6600"/>
                </a:solidFill>
                <a:cs typeface="Arial" charset="0"/>
              </a:rPr>
              <a:t>  </a:t>
            </a:r>
            <a:r>
              <a:rPr lang="sr-Cyrl-CS" sz="2800" b="1" dirty="0">
                <a:solidFill>
                  <a:srgbClr val="FFFF00"/>
                </a:solidFill>
                <a:cs typeface="Arial" charset="0"/>
              </a:rPr>
              <a:t>НОРМАЛНА КОНЦЕНТРАЦИЈА </a:t>
            </a:r>
            <a:r>
              <a:rPr lang="sr-Latn-CS" sz="2800" b="1" dirty="0">
                <a:solidFill>
                  <a:srgbClr val="FFFF00"/>
                </a:solidFill>
                <a:cs typeface="Arial" charset="0"/>
              </a:rPr>
              <a:t>     </a:t>
            </a:r>
            <a:r>
              <a:rPr lang="sr-Cyrl-CS" sz="2800" b="1" dirty="0">
                <a:solidFill>
                  <a:srgbClr val="FFFF00"/>
                </a:solidFill>
                <a:cs typeface="Arial" charset="0"/>
              </a:rPr>
              <a:t>БИКАРБОНАТА  У  КРВИ  ЈЕ </a:t>
            </a:r>
          </a:p>
          <a:p>
            <a:pPr>
              <a:buFont typeface="Wingdings" pitchFamily="2" charset="2"/>
              <a:buNone/>
            </a:pPr>
            <a:r>
              <a:rPr lang="sr-Cyrl-CS" sz="2800" b="1" u="sng" dirty="0">
                <a:solidFill>
                  <a:srgbClr val="FFFF00"/>
                </a:solidFill>
                <a:cs typeface="Arial" charset="0"/>
              </a:rPr>
              <a:t>        </a:t>
            </a:r>
            <a:r>
              <a:rPr lang="sr-Cyrl-CS" b="1" u="sng" dirty="0">
                <a:solidFill>
                  <a:srgbClr val="FFFF00"/>
                </a:solidFill>
                <a:cs typeface="Arial" charset="0"/>
              </a:rPr>
              <a:t>24,6 – 31,7 </a:t>
            </a:r>
            <a:r>
              <a:rPr lang="en-US" b="1" u="sng" dirty="0" err="1">
                <a:solidFill>
                  <a:srgbClr val="FFFF00"/>
                </a:solidFill>
                <a:cs typeface="Arial" charset="0"/>
              </a:rPr>
              <a:t>mmol</a:t>
            </a:r>
            <a:r>
              <a:rPr lang="en-US" b="1" u="sng" dirty="0">
                <a:solidFill>
                  <a:srgbClr val="FFFF00"/>
                </a:solidFill>
                <a:cs typeface="Arial" charset="0"/>
              </a:rPr>
              <a:t>/l</a:t>
            </a:r>
            <a:endParaRPr lang="en-US" u="sng" dirty="0">
              <a:solidFill>
                <a:srgbClr val="FFFF00"/>
              </a:solidFill>
            </a:endParaRP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457200" y="228600"/>
            <a:ext cx="845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GB" sz="4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МЕТАБОЛИЗАМ БИКАРБОНАТА</a:t>
            </a:r>
          </a:p>
        </p:txBody>
      </p:sp>
      <p:pic>
        <p:nvPicPr>
          <p:cNvPr id="43013" name="Picture 5" descr="bicar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1506538"/>
            <a:ext cx="2590800" cy="2093912"/>
          </a:xfrm>
          <a:prstGeom prst="rect">
            <a:avLst/>
          </a:prstGeom>
          <a:noFill/>
        </p:spPr>
      </p:pic>
      <p:pic>
        <p:nvPicPr>
          <p:cNvPr id="43014" name="Picture 6" descr="hco3 reab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4343400"/>
            <a:ext cx="3352800" cy="2454275"/>
          </a:xfrm>
          <a:prstGeom prst="rect">
            <a:avLst/>
          </a:prstGeom>
          <a:noFill/>
        </p:spPr>
      </p:pic>
    </p:spTree>
  </p:cSld>
  <p:clrMapOvr>
    <a:masterClrMapping/>
  </p:clrMapOvr>
  <p:transition advTm="3701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2000"/>
            <a:ext cx="8458200" cy="6096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Latn-CS" sz="2400">
                <a:solidFill>
                  <a:srgbClr val="FFFF00"/>
                </a:solidFill>
              </a:rPr>
              <a:t>Екстраћелијска вода</a:t>
            </a:r>
          </a:p>
          <a:p>
            <a:pPr>
              <a:lnSpc>
                <a:spcPct val="90000"/>
              </a:lnSpc>
            </a:pPr>
            <a:r>
              <a:rPr lang="sr-Latn-CS" sz="2400">
                <a:solidFill>
                  <a:srgbClr val="FFFF00"/>
                </a:solidFill>
              </a:rPr>
              <a:t>Интраћелијска вода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Latn-CS" sz="240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de-DE" sz="2400" b="1">
                <a:solidFill>
                  <a:srgbClr val="FFFF00"/>
                </a:solidFill>
                <a:cs typeface="Arial" charset="0"/>
              </a:rPr>
              <a:t>Екстраћелијска вода</a:t>
            </a:r>
            <a:r>
              <a:rPr lang="de-DE" sz="2400">
                <a:solidFill>
                  <a:srgbClr val="FFFF00"/>
                </a:solidFill>
                <a:cs typeface="Arial" charset="0"/>
              </a:rPr>
              <a:t>:</a:t>
            </a:r>
            <a:endParaRPr lang="hr-HR" sz="2400">
              <a:solidFill>
                <a:srgbClr val="FFFF00"/>
              </a:solidFill>
              <a:cs typeface="Arial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hr-HR" sz="2400">
              <a:solidFill>
                <a:schemeClr val="tx2"/>
              </a:solidFill>
              <a:cs typeface="Arial" charset="0"/>
            </a:endParaRPr>
          </a:p>
          <a:p>
            <a:pPr algn="just">
              <a:lnSpc>
                <a:spcPct val="90000"/>
              </a:lnSpc>
            </a:pPr>
            <a:r>
              <a:rPr lang="de-DE" sz="2400">
                <a:solidFill>
                  <a:schemeClr val="tx2"/>
                </a:solidFill>
              </a:rPr>
              <a:t>вода крвне плазме</a:t>
            </a:r>
            <a:endParaRPr lang="en-GB" sz="2400">
              <a:solidFill>
                <a:schemeClr val="tx2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de-DE" sz="2400">
                <a:solidFill>
                  <a:schemeClr val="tx2"/>
                </a:solidFill>
              </a:rPr>
              <a:t>међућелијска (интерстицијска) течност</a:t>
            </a:r>
            <a:endParaRPr lang="en-GB" sz="2400">
              <a:solidFill>
                <a:schemeClr val="tx2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de-DE" sz="2400">
                <a:solidFill>
                  <a:schemeClr val="tx2"/>
                </a:solidFill>
              </a:rPr>
              <a:t>вода везивног ткива</a:t>
            </a:r>
            <a:endParaRPr lang="en-GB" sz="240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de-DE" sz="2400">
                <a:solidFill>
                  <a:schemeClr val="tx2"/>
                </a:solidFill>
              </a:rPr>
              <a:t>трансцелуларна вода – вода која улази у састав цереброспиналне течности, очне водице, дигестивних сокова</a:t>
            </a:r>
            <a:endParaRPr lang="sr-Latn-CS" sz="2400">
              <a:solidFill>
                <a:schemeClr val="tx2"/>
              </a:solidFill>
            </a:endParaRPr>
          </a:p>
          <a:p>
            <a:pPr algn="just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endParaRPr lang="sr-Latn-CS" sz="2400">
              <a:solidFill>
                <a:schemeClr val="tx2"/>
              </a:solidFill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b="1">
                <a:solidFill>
                  <a:srgbClr val="FFFF00"/>
                </a:solidFill>
              </a:rPr>
              <a:t>Регулација метаболизма воде</a:t>
            </a:r>
            <a:r>
              <a:rPr lang="sr-Latn-CS" sz="2400">
                <a:solidFill>
                  <a:srgbClr val="FFFF00"/>
                </a:solidFill>
              </a:rPr>
              <a:t>:</a:t>
            </a:r>
          </a:p>
          <a:p>
            <a:pPr algn="just">
              <a:lnSpc>
                <a:spcPct val="90000"/>
              </a:lnSpc>
            </a:pPr>
            <a:r>
              <a:rPr lang="sr-Latn-CS" sz="2400">
                <a:solidFill>
                  <a:schemeClr val="tx2"/>
                </a:solidFill>
              </a:rPr>
              <a:t>нервни фактор - хипоталамус</a:t>
            </a:r>
          </a:p>
          <a:p>
            <a:pPr algn="just">
              <a:lnSpc>
                <a:spcPct val="90000"/>
              </a:lnSpc>
            </a:pPr>
            <a:r>
              <a:rPr lang="en-US" sz="2400">
                <a:solidFill>
                  <a:schemeClr val="tx2"/>
                </a:solidFill>
              </a:rPr>
              <a:t>х</a:t>
            </a:r>
            <a:r>
              <a:rPr lang="sr-Latn-CS" sz="2400">
                <a:solidFill>
                  <a:schemeClr val="tx2"/>
                </a:solidFill>
              </a:rPr>
              <a:t>ормони – антидиуретски хормон и алдостерон</a:t>
            </a:r>
            <a:endParaRPr lang="en-GB" sz="240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endParaRPr lang="en-GB" sz="24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advTm="6773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/>
          <a:lstStyle/>
          <a:p>
            <a:r>
              <a:rPr lang="en-GB" sz="3600">
                <a:solidFill>
                  <a:srgbClr val="FFFF00"/>
                </a:solidFill>
                <a:cs typeface="Arial" charset="0"/>
              </a:rPr>
              <a:t>МЕТАБОЛИЗАМ ФОСФАТА</a:t>
            </a:r>
            <a:r>
              <a:rPr lang="en-GB"/>
              <a:t>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7239000" cy="449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de-DE" sz="1800" dirty="0">
                <a:solidFill>
                  <a:schemeClr val="tx2"/>
                </a:solidFill>
                <a:cs typeface="Arial" charset="0"/>
              </a:rPr>
              <a:t>85% од укупне количине фосфата у организму налази се </a:t>
            </a:r>
            <a:r>
              <a:rPr lang="de-DE" sz="1800" b="1" dirty="0">
                <a:solidFill>
                  <a:srgbClr val="FFFF00"/>
                </a:solidFill>
                <a:cs typeface="Arial" charset="0"/>
              </a:rPr>
              <a:t>у чврстим ткивима</a:t>
            </a:r>
            <a:r>
              <a:rPr lang="de-DE" sz="1800" dirty="0">
                <a:solidFill>
                  <a:schemeClr val="tx2"/>
                </a:solidFill>
                <a:cs typeface="Arial" charset="0"/>
              </a:rPr>
              <a:t> – костима и зубима у облику </a:t>
            </a:r>
            <a:r>
              <a:rPr lang="de-DE" sz="1800" b="1" dirty="0">
                <a:solidFill>
                  <a:srgbClr val="FFFF00"/>
                </a:solidFill>
                <a:cs typeface="Arial" charset="0"/>
              </a:rPr>
              <a:t>ХИДРОКСИАПАТИТА</a:t>
            </a:r>
            <a:r>
              <a:rPr lang="de-DE" sz="1800" dirty="0">
                <a:solidFill>
                  <a:schemeClr val="tx2"/>
                </a:solidFill>
                <a:cs typeface="Arial" charset="0"/>
              </a:rPr>
              <a:t> заједно са Cа</a:t>
            </a:r>
            <a:r>
              <a:rPr lang="de-DE" sz="1800" baseline="30000" dirty="0">
                <a:solidFill>
                  <a:schemeClr val="tx2"/>
                </a:solidFill>
                <a:cs typeface="Arial" charset="0"/>
              </a:rPr>
              <a:t>2+</a:t>
            </a:r>
            <a:endParaRPr lang="sr-Latn-CS" sz="18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9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de-DE" sz="1800" dirty="0">
                <a:solidFill>
                  <a:schemeClr val="tx2"/>
                </a:solidFill>
                <a:cs typeface="Arial" charset="0"/>
              </a:rPr>
              <a:t>У ћелијама се фосфор налази </a:t>
            </a:r>
            <a:r>
              <a:rPr lang="de-DE" sz="1800" b="1" dirty="0">
                <a:solidFill>
                  <a:srgbClr val="FFFF00"/>
                </a:solidFill>
                <a:cs typeface="Arial" charset="0"/>
              </a:rPr>
              <a:t>у облику фосфата</a:t>
            </a:r>
            <a:r>
              <a:rPr lang="de-DE" sz="1800" dirty="0">
                <a:solidFill>
                  <a:schemeClr val="tx2"/>
                </a:solidFill>
                <a:cs typeface="Arial" charset="0"/>
              </a:rPr>
              <a:t> и у виду компонент</a:t>
            </a:r>
            <a:r>
              <a:rPr lang="sr-Latn-CS" sz="1800" dirty="0">
                <a:solidFill>
                  <a:schemeClr val="tx2"/>
                </a:solidFill>
                <a:cs typeface="Arial" charset="0"/>
              </a:rPr>
              <a:t>и</a:t>
            </a:r>
            <a:r>
              <a:rPr lang="de-DE" sz="18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de-DE" sz="1800" u="sng" dirty="0">
                <a:solidFill>
                  <a:schemeClr val="tx2"/>
                </a:solidFill>
                <a:cs typeface="Arial" charset="0"/>
              </a:rPr>
              <a:t>нуклеинских киселина, нуклеотида, фосфолипида </a:t>
            </a:r>
            <a:r>
              <a:rPr lang="de-DE" sz="1800" dirty="0">
                <a:solidFill>
                  <a:schemeClr val="tx2"/>
                </a:solidFill>
                <a:cs typeface="Arial" charset="0"/>
              </a:rPr>
              <a:t>и неких протеина</a:t>
            </a:r>
            <a:endParaRPr lang="sr-Latn-CS" sz="18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9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sr-Latn-CS" sz="1800" dirty="0">
                <a:solidFill>
                  <a:schemeClr val="tx2"/>
                </a:solidFill>
              </a:rPr>
              <a:t>с</a:t>
            </a:r>
            <a:r>
              <a:rPr lang="de-DE" sz="1800" dirty="0">
                <a:solidFill>
                  <a:schemeClr val="tx2"/>
                </a:solidFill>
                <a:cs typeface="Arial" charset="0"/>
              </a:rPr>
              <a:t>аставни је део многих фосфорилисаних међупроизвода метаболизма </a:t>
            </a:r>
            <a:endParaRPr lang="sr-Latn-CS" sz="18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9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sr-Latn-CS" sz="1800" dirty="0">
                <a:solidFill>
                  <a:schemeClr val="tx2"/>
                </a:solidFill>
              </a:rPr>
              <a:t>ф</a:t>
            </a:r>
            <a:r>
              <a:rPr lang="de-DE" sz="1800" dirty="0">
                <a:solidFill>
                  <a:schemeClr val="tx2"/>
                </a:solidFill>
                <a:cs typeface="Arial" charset="0"/>
              </a:rPr>
              <a:t>осфат који чини саставни део биомолекула означава се термином </a:t>
            </a:r>
            <a:r>
              <a:rPr lang="de-DE" sz="1800" b="1" dirty="0">
                <a:solidFill>
                  <a:srgbClr val="FFFF00"/>
                </a:solidFill>
                <a:cs typeface="Arial" charset="0"/>
              </a:rPr>
              <a:t>ОРГАНСКИ ФОСФАТ</a:t>
            </a:r>
            <a:r>
              <a:rPr lang="de-DE" sz="1800" dirty="0">
                <a:solidFill>
                  <a:schemeClr val="tx2"/>
                </a:solidFill>
                <a:cs typeface="Arial" charset="0"/>
              </a:rPr>
              <a:t>. Улога ове фракције фосфата огледа се у </a:t>
            </a:r>
            <a:r>
              <a:rPr lang="de-DE" sz="1800" b="1" dirty="0">
                <a:solidFill>
                  <a:srgbClr val="FFFF00"/>
                </a:solidFill>
                <a:cs typeface="Arial" charset="0"/>
              </a:rPr>
              <a:t>реакцијама ПРЕНОСА И ДЕПОНОВАЊА ЕНЕРГИЈЕ</a:t>
            </a:r>
            <a:endParaRPr lang="sr-Latn-CS" sz="1800" b="1" dirty="0">
              <a:solidFill>
                <a:srgbClr val="FFFF00"/>
              </a:solidFill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9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n-US" sz="1800" b="1" u="sng" dirty="0" err="1">
                <a:solidFill>
                  <a:srgbClr val="FFFF00"/>
                </a:solidFill>
                <a:cs typeface="Arial" charset="0"/>
              </a:rPr>
              <a:t>Паратхормон</a:t>
            </a:r>
            <a:r>
              <a:rPr lang="en-US" sz="1800" b="1" u="sng" dirty="0">
                <a:solidFill>
                  <a:srgbClr val="FFFF00"/>
                </a:solidFill>
                <a:cs typeface="Arial" charset="0"/>
              </a:rPr>
              <a:t> (PTH)</a:t>
            </a:r>
            <a:r>
              <a:rPr lang="en-US" sz="18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1800" dirty="0" err="1">
                <a:solidFill>
                  <a:schemeClr val="tx2"/>
                </a:solidFill>
                <a:cs typeface="Arial" charset="0"/>
              </a:rPr>
              <a:t>смањује</a:t>
            </a:r>
            <a:r>
              <a:rPr lang="en-US" sz="18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1800" dirty="0" err="1">
                <a:solidFill>
                  <a:schemeClr val="tx2"/>
                </a:solidFill>
                <a:cs typeface="Arial" charset="0"/>
              </a:rPr>
              <a:t>реапсорпцију</a:t>
            </a:r>
            <a:r>
              <a:rPr lang="en-US" sz="18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1800" dirty="0" err="1">
                <a:solidFill>
                  <a:schemeClr val="tx2"/>
                </a:solidFill>
                <a:cs typeface="Arial" charset="0"/>
              </a:rPr>
              <a:t>фосфата</a:t>
            </a:r>
            <a:r>
              <a:rPr lang="en-US" sz="18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1800" dirty="0" err="1">
                <a:solidFill>
                  <a:schemeClr val="tx2"/>
                </a:solidFill>
                <a:cs typeface="Arial" charset="0"/>
              </a:rPr>
              <a:t>на</a:t>
            </a:r>
            <a:r>
              <a:rPr lang="en-US" sz="18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1800" dirty="0" err="1">
                <a:solidFill>
                  <a:schemeClr val="tx2"/>
                </a:solidFill>
                <a:cs typeface="Arial" charset="0"/>
              </a:rPr>
              <a:t>нивоу</a:t>
            </a:r>
            <a:r>
              <a:rPr lang="en-US" sz="18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1800" dirty="0" err="1">
                <a:solidFill>
                  <a:schemeClr val="tx2"/>
                </a:solidFill>
                <a:cs typeface="Arial" charset="0"/>
              </a:rPr>
              <a:t>бубрежних</a:t>
            </a:r>
            <a:r>
              <a:rPr lang="en-US" sz="18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1800" dirty="0" err="1">
                <a:solidFill>
                  <a:schemeClr val="tx2"/>
                </a:solidFill>
                <a:cs typeface="Arial" charset="0"/>
              </a:rPr>
              <a:t>тубула</a:t>
            </a:r>
            <a:r>
              <a:rPr lang="en-US" sz="1800" dirty="0">
                <a:solidFill>
                  <a:schemeClr val="tx2"/>
                </a:solidFill>
                <a:cs typeface="Arial" charset="0"/>
              </a:rPr>
              <a:t>, </a:t>
            </a:r>
            <a:r>
              <a:rPr lang="en-US" sz="1800" dirty="0" err="1">
                <a:solidFill>
                  <a:schemeClr val="tx2"/>
                </a:solidFill>
                <a:cs typeface="Arial" charset="0"/>
              </a:rPr>
              <a:t>чиме</a:t>
            </a:r>
            <a:r>
              <a:rPr lang="en-US" sz="18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1800" dirty="0" err="1">
                <a:solidFill>
                  <a:schemeClr val="tx2"/>
                </a:solidFill>
                <a:cs typeface="Arial" charset="0"/>
              </a:rPr>
              <a:t>се</a:t>
            </a:r>
            <a:r>
              <a:rPr lang="en-US" sz="18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1800" u="sng" dirty="0" err="1">
                <a:solidFill>
                  <a:schemeClr val="tx2"/>
                </a:solidFill>
                <a:cs typeface="Arial" charset="0"/>
              </a:rPr>
              <a:t>повећава</a:t>
            </a:r>
            <a:r>
              <a:rPr lang="en-US" sz="1800" u="sng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1800" u="sng" dirty="0" err="1">
                <a:solidFill>
                  <a:schemeClr val="tx2"/>
                </a:solidFill>
                <a:cs typeface="Arial" charset="0"/>
              </a:rPr>
              <a:t>њихово</a:t>
            </a:r>
            <a:r>
              <a:rPr lang="en-US" sz="1800" u="sng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1800" u="sng" dirty="0" err="1">
                <a:solidFill>
                  <a:schemeClr val="tx2"/>
                </a:solidFill>
                <a:cs typeface="Arial" charset="0"/>
              </a:rPr>
              <a:t>излучивање</a:t>
            </a:r>
            <a:r>
              <a:rPr lang="en-US" sz="1800" u="sng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1800" dirty="0" err="1">
                <a:solidFill>
                  <a:schemeClr val="tx2"/>
                </a:solidFill>
                <a:cs typeface="Arial" charset="0"/>
              </a:rPr>
              <a:t>урином</a:t>
            </a:r>
            <a:endParaRPr lang="en-GB" sz="18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endParaRPr lang="en-GB" sz="1800" dirty="0">
              <a:solidFill>
                <a:schemeClr val="tx2"/>
              </a:solidFill>
            </a:endParaRPr>
          </a:p>
        </p:txBody>
      </p:sp>
      <p:pic>
        <p:nvPicPr>
          <p:cNvPr id="12292" name="Picture 4" descr="hidroksiapati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72300" y="1447800"/>
            <a:ext cx="2171700" cy="1524000"/>
          </a:xfrm>
          <a:prstGeom prst="rect">
            <a:avLst/>
          </a:prstGeom>
          <a:noFill/>
        </p:spPr>
      </p:pic>
      <p:pic>
        <p:nvPicPr>
          <p:cNvPr id="12293" name="Picture 5" descr="kos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96150" y="3048000"/>
            <a:ext cx="1847850" cy="2466975"/>
          </a:xfrm>
          <a:prstGeom prst="rect">
            <a:avLst/>
          </a:prstGeom>
          <a:noFill/>
        </p:spPr>
      </p:pic>
      <p:pic>
        <p:nvPicPr>
          <p:cNvPr id="12294" name="Picture 6" descr="atp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5153025"/>
            <a:ext cx="2943225" cy="1552575"/>
          </a:xfrm>
          <a:prstGeom prst="rect">
            <a:avLst/>
          </a:prstGeom>
          <a:noFill/>
        </p:spPr>
      </p:pic>
    </p:spTree>
  </p:cSld>
  <p:clrMapOvr>
    <a:masterClrMapping/>
  </p:clrMapOvr>
  <p:transition advTm="8539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066800"/>
            <a:ext cx="8382000" cy="54864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>
                <a:solidFill>
                  <a:schemeClr val="tx2"/>
                </a:solidFill>
                <a:cs typeface="Arial" charset="0"/>
              </a:rPr>
              <a:t>Значај фосфата у организму је у томе што:</a:t>
            </a:r>
            <a:endParaRPr lang="en-GB" sz="240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 sz="240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sz="2400">
                <a:solidFill>
                  <a:schemeClr val="tx2"/>
                </a:solidFill>
                <a:cs typeface="Arial" charset="0"/>
              </a:rPr>
              <a:t>учествују у процесу </a:t>
            </a:r>
            <a:r>
              <a:rPr lang="en-US" sz="2400" b="1">
                <a:solidFill>
                  <a:srgbClr val="FFFF00"/>
                </a:solidFill>
                <a:cs typeface="Arial" charset="0"/>
              </a:rPr>
              <a:t>ОКОШТАВАЊА</a:t>
            </a:r>
            <a:endParaRPr lang="sr-Latn-CS" sz="2400" b="1">
              <a:solidFill>
                <a:srgbClr val="FFFF00"/>
              </a:solidFill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 sz="2400">
              <a:solidFill>
                <a:srgbClr val="FFFF00"/>
              </a:solidFill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de-DE" sz="2400">
                <a:solidFill>
                  <a:schemeClr val="tx2"/>
                </a:solidFill>
                <a:cs typeface="Arial" charset="0"/>
              </a:rPr>
              <a:t>улазе у </a:t>
            </a:r>
            <a:r>
              <a:rPr lang="de-DE" sz="2400">
                <a:solidFill>
                  <a:srgbClr val="FFFF00"/>
                </a:solidFill>
                <a:cs typeface="Arial" charset="0"/>
              </a:rPr>
              <a:t>састав многих </a:t>
            </a:r>
            <a:r>
              <a:rPr lang="de-DE" sz="2400" b="1">
                <a:solidFill>
                  <a:srgbClr val="FFFF00"/>
                </a:solidFill>
                <a:cs typeface="Arial" charset="0"/>
              </a:rPr>
              <a:t>органских једињења</a:t>
            </a:r>
            <a:endParaRPr lang="sr-Latn-CS" sz="2400" b="1">
              <a:solidFill>
                <a:srgbClr val="FFFF00"/>
              </a:solidFill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 sz="2400">
              <a:solidFill>
                <a:srgbClr val="FF9900"/>
              </a:solidFill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sz="2400">
                <a:solidFill>
                  <a:schemeClr val="tx2"/>
                </a:solidFill>
                <a:cs typeface="Arial" charset="0"/>
              </a:rPr>
              <a:t>учествују у </a:t>
            </a:r>
            <a:r>
              <a:rPr lang="en-US" sz="2400" b="1">
                <a:solidFill>
                  <a:srgbClr val="FFFF00"/>
                </a:solidFill>
                <a:cs typeface="Arial" charset="0"/>
              </a:rPr>
              <a:t>ПРЕНОСУ И ДЕПОНОВАЊУ ЕНЕРГИЈЕ</a:t>
            </a:r>
            <a:r>
              <a:rPr lang="en-US" sz="2400">
                <a:solidFill>
                  <a:schemeClr val="tx2"/>
                </a:solidFill>
                <a:cs typeface="Arial" charset="0"/>
              </a:rPr>
              <a:t> као саставни део макроенергетских једињења</a:t>
            </a:r>
            <a:r>
              <a:rPr lang="sr-Latn-CS" sz="2400">
                <a:solidFill>
                  <a:schemeClr val="tx2"/>
                </a:solidFill>
                <a:cs typeface="Arial" charset="0"/>
              </a:rPr>
              <a:t> (</a:t>
            </a:r>
            <a:r>
              <a:rPr lang="sr-Latn-CS" sz="2400" b="1">
                <a:solidFill>
                  <a:srgbClr val="FFFF00"/>
                </a:solidFill>
                <a:cs typeface="Arial" charset="0"/>
              </a:rPr>
              <a:t>АТ</a:t>
            </a:r>
            <a:r>
              <a:rPr lang="en-US" sz="2400" b="1">
                <a:solidFill>
                  <a:srgbClr val="FFFF00"/>
                </a:solidFill>
                <a:cs typeface="Arial" charset="0"/>
              </a:rPr>
              <a:t>P</a:t>
            </a:r>
            <a:r>
              <a:rPr lang="sr-Latn-CS" sz="2400">
                <a:solidFill>
                  <a:schemeClr val="tx2"/>
                </a:solidFill>
                <a:cs typeface="Arial" charset="0"/>
              </a:rPr>
              <a:t> и други фосфорилисани нуклеотиди)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 sz="240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sz="2400">
                <a:solidFill>
                  <a:schemeClr val="tx2"/>
                </a:solidFill>
                <a:cs typeface="Arial" charset="0"/>
              </a:rPr>
              <a:t>неопходни су у </a:t>
            </a:r>
            <a:r>
              <a:rPr lang="en-US" sz="2400" b="1">
                <a:solidFill>
                  <a:srgbClr val="FFFF00"/>
                </a:solidFill>
                <a:cs typeface="Arial" charset="0"/>
              </a:rPr>
              <a:t>реакцијама фосфорилације</a:t>
            </a:r>
            <a:endParaRPr lang="sr-Latn-CS" sz="2400">
              <a:solidFill>
                <a:srgbClr val="FFFF00"/>
              </a:solidFill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 sz="2400">
              <a:solidFill>
                <a:srgbClr val="FFFF00"/>
              </a:solidFill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sz="2400">
                <a:solidFill>
                  <a:schemeClr val="tx2"/>
                </a:solidFill>
                <a:cs typeface="Arial" charset="0"/>
              </a:rPr>
              <a:t>улазе у састав </a:t>
            </a:r>
            <a:r>
              <a:rPr lang="en-US" sz="2400" b="1">
                <a:solidFill>
                  <a:srgbClr val="FFFF00"/>
                </a:solidFill>
                <a:cs typeface="Arial" charset="0"/>
              </a:rPr>
              <a:t>фосфатног пуфера</a:t>
            </a:r>
            <a:r>
              <a:rPr lang="en-GB" sz="2400">
                <a:solidFill>
                  <a:srgbClr val="FF9900"/>
                </a:solidFill>
              </a:rPr>
              <a:t> 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772400" cy="762000"/>
          </a:xfrm>
          <a:noFill/>
          <a:ln/>
        </p:spPr>
        <p:txBody>
          <a:bodyPr anchor="b"/>
          <a:lstStyle/>
          <a:p>
            <a:r>
              <a:rPr lang="en-GB" sz="3600">
                <a:solidFill>
                  <a:srgbClr val="FFFF00"/>
                </a:solidFill>
                <a:cs typeface="Arial" charset="0"/>
              </a:rPr>
              <a:t>МЕТАБОЛИЗАМ ФОСФАТА</a:t>
            </a:r>
            <a:r>
              <a:rPr lang="en-GB"/>
              <a:t> </a:t>
            </a:r>
          </a:p>
        </p:txBody>
      </p:sp>
    </p:spTree>
  </p:cSld>
  <p:clrMapOvr>
    <a:masterClrMapping/>
  </p:clrMapOvr>
  <p:transition advTm="3838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GB" sz="3600">
                <a:solidFill>
                  <a:srgbClr val="FFFF00"/>
                </a:solidFill>
                <a:cs typeface="Arial" charset="0"/>
              </a:rPr>
              <a:t>МЕТАБОЛИЗАМ СУМПОРА</a:t>
            </a:r>
            <a:r>
              <a:rPr lang="en-GB"/>
              <a:t>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8458200" cy="5638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de-DE" sz="1800" dirty="0">
                <a:solidFill>
                  <a:schemeClr val="tx2"/>
                </a:solidFill>
                <a:cs typeface="Arial" charset="0"/>
              </a:rPr>
              <a:t>Сумпор (С) је присутан у свим ћелијама, првенствено </a:t>
            </a:r>
            <a:r>
              <a:rPr lang="de-DE" sz="1800" b="1" dirty="0">
                <a:solidFill>
                  <a:srgbClr val="FFFF00"/>
                </a:solidFill>
                <a:cs typeface="Arial" charset="0"/>
              </a:rPr>
              <a:t>у протеинима</a:t>
            </a:r>
            <a:r>
              <a:rPr lang="de-DE" sz="1800" dirty="0">
                <a:solidFill>
                  <a:schemeClr val="tx2"/>
                </a:solidFill>
                <a:cs typeface="Arial" charset="0"/>
              </a:rPr>
              <a:t> у облику аминокиселина које садрже сумпор</a:t>
            </a:r>
            <a:r>
              <a:rPr lang="sr-Latn-CS" sz="1800" dirty="0">
                <a:solidFill>
                  <a:schemeClr val="tx2"/>
                </a:solidFill>
                <a:cs typeface="Arial" charset="0"/>
              </a:rPr>
              <a:t> – </a:t>
            </a:r>
            <a:r>
              <a:rPr lang="sr-Latn-CS" sz="1800" b="1" dirty="0">
                <a:solidFill>
                  <a:srgbClr val="FFFF00"/>
                </a:solidFill>
                <a:cs typeface="Arial" charset="0"/>
              </a:rPr>
              <a:t>ТИО АК</a:t>
            </a:r>
            <a:r>
              <a:rPr lang="en-US" sz="1800" dirty="0">
                <a:solidFill>
                  <a:schemeClr val="tx2"/>
                </a:solidFill>
                <a:cs typeface="Arial" charset="0"/>
              </a:rPr>
              <a:t>	</a:t>
            </a:r>
            <a:endParaRPr lang="sr-Latn-CS" sz="18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8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n-US" sz="1800" dirty="0" err="1">
                <a:solidFill>
                  <a:schemeClr val="tx2"/>
                </a:solidFill>
                <a:cs typeface="Arial" charset="0"/>
              </a:rPr>
              <a:t>Улоге</a:t>
            </a:r>
            <a:r>
              <a:rPr lang="en-US" sz="18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1800" dirty="0" err="1">
                <a:solidFill>
                  <a:schemeClr val="tx2"/>
                </a:solidFill>
                <a:cs typeface="Arial" charset="0"/>
              </a:rPr>
              <a:t>сумпора</a:t>
            </a:r>
            <a:r>
              <a:rPr lang="en-US" sz="18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1800" dirty="0" err="1">
                <a:solidFill>
                  <a:schemeClr val="tx2"/>
                </a:solidFill>
                <a:cs typeface="Arial" charset="0"/>
              </a:rPr>
              <a:t>су</a:t>
            </a:r>
            <a:r>
              <a:rPr lang="en-US" sz="1800" dirty="0">
                <a:solidFill>
                  <a:schemeClr val="tx2"/>
                </a:solidFill>
                <a:cs typeface="Arial" charset="0"/>
              </a:rPr>
              <a:t>:</a:t>
            </a:r>
            <a:endParaRPr lang="sr-Latn-CS" sz="18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8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n-US" sz="1800" dirty="0" err="1">
                <a:solidFill>
                  <a:schemeClr val="tx2"/>
                </a:solidFill>
                <a:cs typeface="Arial" charset="0"/>
              </a:rPr>
              <a:t>Као</a:t>
            </a:r>
            <a:r>
              <a:rPr lang="en-US" sz="18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1800" dirty="0" err="1">
                <a:solidFill>
                  <a:schemeClr val="tx2"/>
                </a:solidFill>
                <a:cs typeface="Arial" charset="0"/>
              </a:rPr>
              <a:t>састојак</a:t>
            </a:r>
            <a:r>
              <a:rPr lang="en-US" sz="18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1800" dirty="0" err="1">
                <a:solidFill>
                  <a:schemeClr val="tx2"/>
                </a:solidFill>
                <a:cs typeface="Arial" charset="0"/>
              </a:rPr>
              <a:t>тиоаминокиселина</a:t>
            </a:r>
            <a:r>
              <a:rPr lang="en-US" sz="18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1800" b="1" dirty="0" err="1">
                <a:solidFill>
                  <a:srgbClr val="FFFF00"/>
                </a:solidFill>
                <a:cs typeface="Arial" charset="0"/>
              </a:rPr>
              <a:t>улази</a:t>
            </a:r>
            <a:r>
              <a:rPr lang="en-US" sz="1800" b="1" dirty="0">
                <a:solidFill>
                  <a:srgbClr val="FFFF00"/>
                </a:solidFill>
                <a:cs typeface="Arial" charset="0"/>
              </a:rPr>
              <a:t> у </a:t>
            </a:r>
            <a:r>
              <a:rPr lang="en-US" sz="1800" b="1" dirty="0" err="1">
                <a:solidFill>
                  <a:srgbClr val="FFFF00"/>
                </a:solidFill>
                <a:cs typeface="Arial" charset="0"/>
              </a:rPr>
              <a:t>састав</a:t>
            </a:r>
            <a:r>
              <a:rPr lang="en-US" sz="1800" b="1" dirty="0">
                <a:solidFill>
                  <a:srgbClr val="FFFF00"/>
                </a:solidFill>
                <a:cs typeface="Arial" charset="0"/>
              </a:rPr>
              <a:t> </a:t>
            </a:r>
            <a:r>
              <a:rPr lang="en-US" sz="1800" b="1" dirty="0" err="1">
                <a:solidFill>
                  <a:srgbClr val="FFFF00"/>
                </a:solidFill>
                <a:cs typeface="Arial" charset="0"/>
              </a:rPr>
              <a:t>протеина</a:t>
            </a:r>
            <a:endParaRPr lang="sr-Latn-CS" sz="1800" b="1" dirty="0">
              <a:solidFill>
                <a:srgbClr val="FFFF00"/>
              </a:solidFill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8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de-DE" sz="1800" b="1" dirty="0">
                <a:solidFill>
                  <a:srgbClr val="FFFF00"/>
                </a:solidFill>
                <a:cs typeface="Arial" charset="0"/>
              </a:rPr>
              <a:t>СУЛФХИДРИЛНА ГРУПА ЦИСТЕИНА</a:t>
            </a:r>
            <a:r>
              <a:rPr lang="de-DE" sz="1800" dirty="0">
                <a:solidFill>
                  <a:schemeClr val="tx2"/>
                </a:solidFill>
                <a:cs typeface="Arial" charset="0"/>
              </a:rPr>
              <a:t> детерминише </a:t>
            </a:r>
            <a:r>
              <a:rPr lang="de-DE" sz="1800" b="1" dirty="0">
                <a:solidFill>
                  <a:schemeClr val="tx2"/>
                </a:solidFill>
                <a:cs typeface="Arial" charset="0"/>
              </a:rPr>
              <a:t>активност неких ензима</a:t>
            </a:r>
            <a:endParaRPr lang="sr-Latn-CS" sz="1800" b="1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8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de-DE" sz="1800" dirty="0">
                <a:solidFill>
                  <a:schemeClr val="tx2"/>
                </a:solidFill>
                <a:cs typeface="Arial" charset="0"/>
              </a:rPr>
              <a:t>Једињења са сулфхидрилним групама чине </a:t>
            </a:r>
            <a:r>
              <a:rPr lang="de-DE" sz="1800" b="1" dirty="0">
                <a:solidFill>
                  <a:srgbClr val="FFFF00"/>
                </a:solidFill>
                <a:cs typeface="Arial" charset="0"/>
              </a:rPr>
              <a:t>РЕДОКС СИСТЕМЕ</a:t>
            </a:r>
            <a:r>
              <a:rPr lang="de-DE" sz="1800" dirty="0">
                <a:solidFill>
                  <a:schemeClr val="tx2"/>
                </a:solidFill>
                <a:cs typeface="Arial" charset="0"/>
              </a:rPr>
              <a:t> организма и учествују у процесима </a:t>
            </a:r>
            <a:r>
              <a:rPr lang="de-DE" sz="1800" u="sng" dirty="0">
                <a:solidFill>
                  <a:schemeClr val="tx2"/>
                </a:solidFill>
                <a:cs typeface="Arial" charset="0"/>
              </a:rPr>
              <a:t>оксидација и редукција</a:t>
            </a:r>
            <a:endParaRPr lang="sr-Latn-CS" sz="1800" u="sng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8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de-DE" sz="1800" b="1" dirty="0">
                <a:solidFill>
                  <a:srgbClr val="FFFF00"/>
                </a:solidFill>
                <a:cs typeface="Arial" charset="0"/>
              </a:rPr>
              <a:t>ГЛУТАТИОН</a:t>
            </a:r>
            <a:r>
              <a:rPr lang="de-DE" sz="1800" dirty="0">
                <a:solidFill>
                  <a:schemeClr val="tx2"/>
                </a:solidFill>
                <a:cs typeface="Arial" charset="0"/>
              </a:rPr>
              <a:t> преко –SH групе цистеина активно учествује у ензимски катализованој и неензимској </a:t>
            </a:r>
            <a:r>
              <a:rPr lang="de-DE" sz="1800" b="1" dirty="0">
                <a:solidFill>
                  <a:srgbClr val="FFFF00"/>
                </a:solidFill>
                <a:cs typeface="Arial" charset="0"/>
              </a:rPr>
              <a:t>АНТИОКСИДАТИВНОЈ ЗАШТИТИ</a:t>
            </a:r>
            <a:r>
              <a:rPr lang="de-DE" sz="1800" b="1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de-DE" sz="1800" dirty="0">
                <a:solidFill>
                  <a:schemeClr val="tx2"/>
                </a:solidFill>
                <a:cs typeface="Arial" charset="0"/>
              </a:rPr>
              <a:t>ћелије од штетног деловања слободних радикала</a:t>
            </a:r>
            <a:endParaRPr lang="sr-Latn-CS" sz="18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8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de-DE" sz="1800" dirty="0">
                <a:solidFill>
                  <a:schemeClr val="tx2"/>
                </a:solidFill>
                <a:cs typeface="Arial" charset="0"/>
              </a:rPr>
              <a:t> Улази у састав </a:t>
            </a:r>
            <a:r>
              <a:rPr lang="de-DE" sz="1800" b="1" u="sng" dirty="0">
                <a:solidFill>
                  <a:srgbClr val="FFFF00"/>
                </a:solidFill>
                <a:cs typeface="Arial" charset="0"/>
              </a:rPr>
              <a:t>липонске киселине</a:t>
            </a:r>
            <a:endParaRPr lang="sr-Latn-CS" sz="1800" b="1" u="sng" dirty="0">
              <a:solidFill>
                <a:srgbClr val="FFFF00"/>
              </a:solidFill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800" dirty="0">
              <a:solidFill>
                <a:srgbClr val="FF9900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n-US" sz="1800" dirty="0" err="1">
                <a:solidFill>
                  <a:schemeClr val="tx2"/>
                </a:solidFill>
                <a:cs typeface="Arial" charset="0"/>
              </a:rPr>
              <a:t>Сулфати</a:t>
            </a:r>
            <a:r>
              <a:rPr lang="en-US" sz="18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1800" dirty="0" err="1">
                <a:solidFill>
                  <a:schemeClr val="tx2"/>
                </a:solidFill>
                <a:cs typeface="Arial" charset="0"/>
              </a:rPr>
              <a:t>улазе</a:t>
            </a:r>
            <a:r>
              <a:rPr lang="en-US" sz="1800" dirty="0">
                <a:solidFill>
                  <a:schemeClr val="tx2"/>
                </a:solidFill>
                <a:cs typeface="Arial" charset="0"/>
              </a:rPr>
              <a:t> у </a:t>
            </a:r>
            <a:r>
              <a:rPr lang="en-US" sz="1800" dirty="0" err="1">
                <a:solidFill>
                  <a:schemeClr val="tx2"/>
                </a:solidFill>
                <a:cs typeface="Arial" charset="0"/>
              </a:rPr>
              <a:t>састав</a:t>
            </a:r>
            <a:r>
              <a:rPr lang="en-US" sz="18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1800" b="1" dirty="0" err="1">
                <a:solidFill>
                  <a:srgbClr val="FFFF00"/>
                </a:solidFill>
                <a:cs typeface="Arial" charset="0"/>
              </a:rPr>
              <a:t>мукополисахарида</a:t>
            </a:r>
            <a:r>
              <a:rPr lang="en-US" sz="1800" b="1" dirty="0">
                <a:solidFill>
                  <a:srgbClr val="FFFF00"/>
                </a:solidFill>
                <a:cs typeface="Arial" charset="0"/>
              </a:rPr>
              <a:t>, </a:t>
            </a:r>
            <a:r>
              <a:rPr lang="en-US" sz="1800" b="1" dirty="0" err="1">
                <a:solidFill>
                  <a:srgbClr val="FFFF00"/>
                </a:solidFill>
                <a:cs typeface="Arial" charset="0"/>
              </a:rPr>
              <a:t>сулфатида</a:t>
            </a:r>
            <a:r>
              <a:rPr lang="en-US" sz="1800" b="1" dirty="0">
                <a:solidFill>
                  <a:srgbClr val="FFFF00"/>
                </a:solidFill>
                <a:cs typeface="Arial" charset="0"/>
              </a:rPr>
              <a:t>, </a:t>
            </a:r>
            <a:r>
              <a:rPr lang="en-US" sz="1800" b="1" dirty="0" err="1">
                <a:solidFill>
                  <a:srgbClr val="FFFF00"/>
                </a:solidFill>
                <a:cs typeface="Arial" charset="0"/>
              </a:rPr>
              <a:t>таурина</a:t>
            </a:r>
            <a:r>
              <a:rPr lang="en-US" sz="1800" b="1" dirty="0">
                <a:solidFill>
                  <a:srgbClr val="FFFF00"/>
                </a:solidFill>
                <a:cs typeface="Arial" charset="0"/>
              </a:rPr>
              <a:t>, </a:t>
            </a:r>
            <a:r>
              <a:rPr lang="en-US" sz="1800" b="1" dirty="0" err="1">
                <a:solidFill>
                  <a:srgbClr val="FFFF00"/>
                </a:solidFill>
                <a:cs typeface="Arial" charset="0"/>
              </a:rPr>
              <a:t>биотина</a:t>
            </a:r>
            <a:endParaRPr lang="sr-Latn-CS" sz="1800" b="1" dirty="0">
              <a:solidFill>
                <a:srgbClr val="FFFF00"/>
              </a:solidFill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800" dirty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1800" dirty="0" err="1">
                <a:solidFill>
                  <a:schemeClr val="tx2"/>
                </a:solidFill>
                <a:cs typeface="Arial" charset="0"/>
              </a:rPr>
              <a:t>Неоргански</a:t>
            </a:r>
            <a:r>
              <a:rPr lang="en-US" sz="18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1800" dirty="0" err="1">
                <a:solidFill>
                  <a:schemeClr val="tx2"/>
                </a:solidFill>
                <a:cs typeface="Arial" charset="0"/>
              </a:rPr>
              <a:t>сулфати</a:t>
            </a:r>
            <a:r>
              <a:rPr lang="en-US" sz="18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1800" dirty="0" err="1">
                <a:solidFill>
                  <a:schemeClr val="tx2"/>
                </a:solidFill>
                <a:cs typeface="Arial" charset="0"/>
              </a:rPr>
              <a:t>имају</a:t>
            </a:r>
            <a:r>
              <a:rPr lang="en-US" sz="18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1800" dirty="0" err="1">
                <a:solidFill>
                  <a:schemeClr val="tx2"/>
                </a:solidFill>
                <a:cs typeface="Arial" charset="0"/>
              </a:rPr>
              <a:t>значајну</a:t>
            </a:r>
            <a:r>
              <a:rPr lang="en-US" sz="18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1800" dirty="0" err="1">
                <a:solidFill>
                  <a:schemeClr val="tx2"/>
                </a:solidFill>
                <a:cs typeface="Arial" charset="0"/>
              </a:rPr>
              <a:t>улогу</a:t>
            </a:r>
            <a:r>
              <a:rPr lang="en-US" sz="1800" dirty="0">
                <a:solidFill>
                  <a:schemeClr val="tx2"/>
                </a:solidFill>
                <a:cs typeface="Arial" charset="0"/>
              </a:rPr>
              <a:t> и у </a:t>
            </a:r>
            <a:r>
              <a:rPr lang="en-US" sz="1800" dirty="0" err="1">
                <a:solidFill>
                  <a:schemeClr val="tx2"/>
                </a:solidFill>
                <a:cs typeface="Arial" charset="0"/>
              </a:rPr>
              <a:t>процесу</a:t>
            </a:r>
            <a:r>
              <a:rPr lang="en-US" sz="18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1800" b="1" dirty="0">
                <a:solidFill>
                  <a:srgbClr val="FFFF00"/>
                </a:solidFill>
                <a:cs typeface="Arial" charset="0"/>
              </a:rPr>
              <a:t>ДЕТОКСИКАЦИЈЕ </a:t>
            </a:r>
            <a:r>
              <a:rPr lang="en-US" sz="1800" b="1" dirty="0" err="1">
                <a:solidFill>
                  <a:schemeClr val="tx2"/>
                </a:solidFill>
                <a:cs typeface="Arial" charset="0"/>
              </a:rPr>
              <a:t>разних</a:t>
            </a:r>
            <a:r>
              <a:rPr lang="en-US" sz="1800" b="1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1800" b="1" dirty="0" err="1">
                <a:solidFill>
                  <a:schemeClr val="tx2"/>
                </a:solidFill>
                <a:cs typeface="Arial" charset="0"/>
              </a:rPr>
              <a:t>штетних</a:t>
            </a:r>
            <a:r>
              <a:rPr lang="en-US" sz="1800" b="1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1800" b="1" dirty="0" err="1">
                <a:solidFill>
                  <a:schemeClr val="tx2"/>
                </a:solidFill>
                <a:cs typeface="Arial" charset="0"/>
              </a:rPr>
              <a:t>материја</a:t>
            </a:r>
            <a:r>
              <a:rPr lang="en-US" sz="1800" dirty="0">
                <a:solidFill>
                  <a:schemeClr val="tx2"/>
                </a:solidFill>
                <a:cs typeface="Arial" charset="0"/>
              </a:rPr>
              <a:t> у </a:t>
            </a:r>
            <a:r>
              <a:rPr lang="en-US" sz="1800" dirty="0" err="1">
                <a:solidFill>
                  <a:schemeClr val="tx2"/>
                </a:solidFill>
                <a:cs typeface="Arial" charset="0"/>
              </a:rPr>
              <a:t>јетри</a:t>
            </a:r>
            <a:r>
              <a:rPr lang="en-GB" sz="1800" dirty="0">
                <a:solidFill>
                  <a:schemeClr val="tx2"/>
                </a:solidFill>
              </a:rPr>
              <a:t> </a:t>
            </a:r>
          </a:p>
        </p:txBody>
      </p:sp>
    </p:spTree>
  </p:cSld>
  <p:clrMapOvr>
    <a:masterClrMapping/>
  </p:clrMapOvr>
  <p:transition advTm="10831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>
                <a:solidFill>
                  <a:srgbClr val="FFFF00"/>
                </a:solidFill>
                <a:cs typeface="Arial" charset="0"/>
              </a:rPr>
              <a:t>МЕТАБОЛИЗАМ ГВОЖЂА</a:t>
            </a:r>
            <a:r>
              <a:rPr lang="en-GB"/>
              <a:t>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458200" cy="3581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GB">
              <a:cs typeface="Arial" charset="0"/>
            </a:endParaRPr>
          </a:p>
          <a:p>
            <a:r>
              <a:rPr lang="en-US" sz="2400">
                <a:solidFill>
                  <a:schemeClr val="tx2"/>
                </a:solidFill>
                <a:cs typeface="Arial" charset="0"/>
              </a:rPr>
              <a:t>улази </a:t>
            </a:r>
            <a:r>
              <a:rPr lang="en-US" sz="2400" b="1">
                <a:solidFill>
                  <a:schemeClr val="tx2"/>
                </a:solidFill>
                <a:cs typeface="Arial" charset="0"/>
              </a:rPr>
              <a:t>у састав </a:t>
            </a:r>
            <a:r>
              <a:rPr lang="en-US" sz="2400" b="1">
                <a:solidFill>
                  <a:srgbClr val="FFFF00"/>
                </a:solidFill>
                <a:cs typeface="Arial" charset="0"/>
              </a:rPr>
              <a:t>ХЕМ-а </a:t>
            </a:r>
            <a:r>
              <a:rPr lang="en-US" sz="2400" b="1">
                <a:solidFill>
                  <a:schemeClr val="tx2"/>
                </a:solidFill>
                <a:cs typeface="Arial" charset="0"/>
              </a:rPr>
              <a:t>многих хемопротеина</a:t>
            </a:r>
            <a:r>
              <a:rPr lang="en-US" sz="2400">
                <a:solidFill>
                  <a:schemeClr val="tx2"/>
                </a:solidFill>
                <a:cs typeface="Arial" charset="0"/>
              </a:rPr>
              <a:t>, као што су: хемоглобин, миоглобин, цитохроми, каталазе, пероксидазе</a:t>
            </a:r>
            <a:endParaRPr lang="sr-Latn-CS" sz="2400">
              <a:solidFill>
                <a:schemeClr val="tx2"/>
              </a:solidFill>
              <a:cs typeface="Arial" charset="0"/>
            </a:endParaRPr>
          </a:p>
          <a:p>
            <a:pPr>
              <a:buFont typeface="Wingdings" pitchFamily="2" charset="2"/>
              <a:buNone/>
            </a:pPr>
            <a:endParaRPr lang="en-GB" sz="1000">
              <a:solidFill>
                <a:schemeClr val="tx2"/>
              </a:solidFill>
              <a:cs typeface="Arial" charset="0"/>
            </a:endParaRPr>
          </a:p>
          <a:p>
            <a:r>
              <a:rPr lang="en-US" sz="2400">
                <a:solidFill>
                  <a:schemeClr val="tx2"/>
                </a:solidFill>
                <a:cs typeface="Arial" charset="0"/>
              </a:rPr>
              <a:t>У свим наведеним хемопротеинима Fе</a:t>
            </a:r>
            <a:r>
              <a:rPr lang="en-US" sz="2400" baseline="30000">
                <a:solidFill>
                  <a:schemeClr val="tx2"/>
                </a:solidFill>
                <a:cs typeface="Arial" charset="0"/>
              </a:rPr>
              <a:t>2+</a:t>
            </a:r>
            <a:r>
              <a:rPr lang="en-US" sz="2400">
                <a:solidFill>
                  <a:schemeClr val="tx2"/>
                </a:solidFill>
                <a:cs typeface="Arial" charset="0"/>
              </a:rPr>
              <a:t> има значајну улогу у </a:t>
            </a:r>
            <a:r>
              <a:rPr lang="en-US" sz="2400" b="1">
                <a:solidFill>
                  <a:srgbClr val="FFFF00"/>
                </a:solidFill>
                <a:cs typeface="Arial" charset="0"/>
              </a:rPr>
              <a:t>ТРАНСПОРТУ КИСЕОНИКА </a:t>
            </a:r>
            <a:r>
              <a:rPr lang="en-US" sz="2400">
                <a:cs typeface="Arial" charset="0"/>
              </a:rPr>
              <a:t>и</a:t>
            </a:r>
            <a:r>
              <a:rPr lang="en-US" sz="2400" b="1">
                <a:solidFill>
                  <a:srgbClr val="FFFF00"/>
                </a:solidFill>
                <a:cs typeface="Arial" charset="0"/>
              </a:rPr>
              <a:t> ОКСИДАЦИОНИМ ЕНЕРГЕТСКИМ ПРОЦЕСИМА</a:t>
            </a:r>
            <a:r>
              <a:rPr lang="de-DE" sz="2400">
                <a:solidFill>
                  <a:srgbClr val="FF9900"/>
                </a:solidFill>
                <a:cs typeface="Arial" charset="0"/>
              </a:rPr>
              <a:t>	</a:t>
            </a:r>
            <a:endParaRPr lang="en-GB" sz="2400">
              <a:solidFill>
                <a:srgbClr val="FF9900"/>
              </a:solidFill>
              <a:cs typeface="Arial" charset="0"/>
            </a:endParaRPr>
          </a:p>
          <a:p>
            <a:pPr>
              <a:buFont typeface="Wingdings" pitchFamily="2" charset="2"/>
              <a:buNone/>
            </a:pPr>
            <a:endParaRPr lang="en-GB" sz="2400">
              <a:solidFill>
                <a:srgbClr val="FF9900"/>
              </a:solidFill>
              <a:cs typeface="Arial" charset="0"/>
            </a:endParaRPr>
          </a:p>
          <a:p>
            <a:endParaRPr lang="en-GB" sz="2000">
              <a:solidFill>
                <a:srgbClr val="FF9900"/>
              </a:solidFill>
            </a:endParaRPr>
          </a:p>
        </p:txBody>
      </p:sp>
      <p:pic>
        <p:nvPicPr>
          <p:cNvPr id="15364" name="Picture 4" descr="fe he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379913"/>
            <a:ext cx="2895600" cy="2478087"/>
          </a:xfrm>
          <a:prstGeom prst="rect">
            <a:avLst/>
          </a:prstGeom>
          <a:noFill/>
        </p:spPr>
      </p:pic>
      <p:pic>
        <p:nvPicPr>
          <p:cNvPr id="15366" name="Picture 6" descr="hemoglob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4359275"/>
            <a:ext cx="3124200" cy="2498725"/>
          </a:xfrm>
          <a:prstGeom prst="rect">
            <a:avLst/>
          </a:prstGeom>
          <a:noFill/>
        </p:spPr>
      </p:pic>
    </p:spTree>
  </p:cSld>
  <p:clrMapOvr>
    <a:masterClrMapping/>
  </p:clrMapOvr>
  <p:transition advTm="6683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76200"/>
            <a:ext cx="8458200" cy="609600"/>
          </a:xfrm>
        </p:spPr>
        <p:txBody>
          <a:bodyPr/>
          <a:lstStyle/>
          <a:p>
            <a:r>
              <a:rPr lang="de-DE" sz="3600">
                <a:solidFill>
                  <a:srgbClr val="FFFF00"/>
                </a:solidFill>
                <a:cs typeface="Arial" charset="0"/>
              </a:rPr>
              <a:t>МЕТАБОЛИЗАМ БАКРА</a:t>
            </a:r>
            <a:r>
              <a:rPr lang="en-GB"/>
              <a:t>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762000"/>
            <a:ext cx="8991600" cy="6096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de-DE" sz="2200" dirty="0">
                <a:solidFill>
                  <a:schemeClr val="tx2"/>
                </a:solidFill>
                <a:cs typeface="Arial" charset="0"/>
              </a:rPr>
              <a:t>Основни биохемијски значај Cu</a:t>
            </a:r>
            <a:r>
              <a:rPr lang="de-DE" sz="2200" baseline="30000" dirty="0">
                <a:solidFill>
                  <a:schemeClr val="tx2"/>
                </a:solidFill>
                <a:cs typeface="Arial" charset="0"/>
              </a:rPr>
              <a:t>2+</a:t>
            </a:r>
            <a:r>
              <a:rPr lang="de-DE" sz="2200" dirty="0">
                <a:solidFill>
                  <a:schemeClr val="tx2"/>
                </a:solidFill>
                <a:cs typeface="Arial" charset="0"/>
              </a:rPr>
              <a:t> је да </a:t>
            </a:r>
            <a:r>
              <a:rPr lang="de-DE" sz="2200" b="1" dirty="0">
                <a:solidFill>
                  <a:srgbClr val="FFFF00"/>
                </a:solidFill>
                <a:cs typeface="Arial" charset="0"/>
              </a:rPr>
              <a:t>улази у састав многих МЕТАЛОЕНЗИМА</a:t>
            </a:r>
            <a:r>
              <a:rPr lang="de-DE" sz="2200" dirty="0">
                <a:solidFill>
                  <a:schemeClr val="tx2"/>
                </a:solidFill>
                <a:cs typeface="Arial" charset="0"/>
              </a:rPr>
              <a:t>, као што су</a:t>
            </a:r>
            <a:r>
              <a:rPr lang="sr-Latn-CS" sz="2200" dirty="0">
                <a:solidFill>
                  <a:schemeClr val="tx2"/>
                </a:solidFill>
                <a:cs typeface="Arial" charset="0"/>
              </a:rPr>
              <a:t>:</a:t>
            </a:r>
            <a:r>
              <a:rPr lang="de-DE" sz="2400" dirty="0">
                <a:solidFill>
                  <a:schemeClr val="tx2"/>
                </a:solidFill>
                <a:cs typeface="Arial" charset="0"/>
              </a:rPr>
              <a:t> </a:t>
            </a:r>
            <a:endParaRPr lang="sr-Latn-CS" sz="2400" dirty="0">
              <a:solidFill>
                <a:schemeClr val="tx2"/>
              </a:solidFill>
              <a:cs typeface="Arial" charset="0"/>
            </a:endParaRPr>
          </a:p>
          <a:p>
            <a:pPr lvl="1">
              <a:lnSpc>
                <a:spcPct val="80000"/>
              </a:lnSpc>
            </a:pPr>
            <a:r>
              <a:rPr lang="de-DE" sz="2000" i="1" dirty="0">
                <a:solidFill>
                  <a:srgbClr val="FFFF00"/>
                </a:solidFill>
                <a:cs typeface="Arial" charset="0"/>
              </a:rPr>
              <a:t>цитохром-ц-оксидаза</a:t>
            </a:r>
            <a:endParaRPr lang="sr-Latn-CS" sz="2000" i="1" dirty="0">
              <a:solidFill>
                <a:srgbClr val="FFFF00"/>
              </a:solidFill>
              <a:cs typeface="Arial" charset="0"/>
            </a:endParaRPr>
          </a:p>
          <a:p>
            <a:pPr lvl="1">
              <a:lnSpc>
                <a:spcPct val="80000"/>
              </a:lnSpc>
            </a:pPr>
            <a:r>
              <a:rPr lang="de-DE" sz="2000" i="1" dirty="0">
                <a:solidFill>
                  <a:srgbClr val="FFFF00"/>
                </a:solidFill>
                <a:cs typeface="Arial" charset="0"/>
              </a:rPr>
              <a:t>супероксид дисмутаза</a:t>
            </a:r>
            <a:r>
              <a:rPr lang="de-DE" sz="2000" i="1" dirty="0">
                <a:solidFill>
                  <a:schemeClr val="tx2"/>
                </a:solidFill>
                <a:cs typeface="Arial" charset="0"/>
              </a:rPr>
              <a:t> </a:t>
            </a:r>
            <a:endParaRPr lang="sr-Latn-CS" sz="2000" i="1" dirty="0">
              <a:solidFill>
                <a:schemeClr val="tx2"/>
              </a:solidFill>
              <a:cs typeface="Arial" charset="0"/>
            </a:endParaRPr>
          </a:p>
          <a:p>
            <a:pPr lvl="1">
              <a:lnSpc>
                <a:spcPct val="80000"/>
              </a:lnSpc>
            </a:pPr>
            <a:r>
              <a:rPr lang="de-DE" sz="2000" i="1" dirty="0">
                <a:solidFill>
                  <a:schemeClr val="tx2"/>
                </a:solidFill>
                <a:cs typeface="Arial" charset="0"/>
              </a:rPr>
              <a:t>тирозиназа</a:t>
            </a:r>
            <a:endParaRPr lang="sr-Latn-CS" sz="2000" i="1" dirty="0">
              <a:solidFill>
                <a:schemeClr val="tx2"/>
              </a:solidFill>
              <a:cs typeface="Arial" charset="0"/>
            </a:endParaRPr>
          </a:p>
          <a:p>
            <a:pPr lvl="1">
              <a:lnSpc>
                <a:spcPct val="80000"/>
              </a:lnSpc>
            </a:pPr>
            <a:r>
              <a:rPr lang="de-DE" sz="2000" i="1" dirty="0">
                <a:solidFill>
                  <a:schemeClr val="tx2"/>
                </a:solidFill>
                <a:cs typeface="Arial" charset="0"/>
              </a:rPr>
              <a:t>моноамин-оксидаза</a:t>
            </a:r>
            <a:endParaRPr lang="sr-Latn-CS" sz="2000" i="1" dirty="0">
              <a:solidFill>
                <a:schemeClr val="tx2"/>
              </a:solidFill>
              <a:cs typeface="Arial" charset="0"/>
            </a:endParaRPr>
          </a:p>
          <a:p>
            <a:pPr lvl="1">
              <a:lnSpc>
                <a:spcPct val="80000"/>
              </a:lnSpc>
            </a:pPr>
            <a:r>
              <a:rPr lang="de-DE" sz="2000" i="1" dirty="0">
                <a:solidFill>
                  <a:schemeClr val="tx2"/>
                </a:solidFill>
                <a:cs typeface="Arial" charset="0"/>
              </a:rPr>
              <a:t>уриказа</a:t>
            </a:r>
            <a:endParaRPr lang="de-DE" sz="9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de-DE" sz="2200" dirty="0">
                <a:solidFill>
                  <a:schemeClr val="tx2"/>
                </a:solidFill>
                <a:cs typeface="Arial" charset="0"/>
              </a:rPr>
              <a:t>Основне улоге Cu</a:t>
            </a:r>
            <a:r>
              <a:rPr lang="de-DE" sz="2200" baseline="30000" dirty="0">
                <a:solidFill>
                  <a:schemeClr val="tx2"/>
                </a:solidFill>
                <a:cs typeface="Arial" charset="0"/>
              </a:rPr>
              <a:t>2+</a:t>
            </a:r>
            <a:r>
              <a:rPr lang="de-DE" sz="2200" dirty="0">
                <a:solidFill>
                  <a:schemeClr val="tx2"/>
                </a:solidFill>
                <a:cs typeface="Arial" charset="0"/>
              </a:rPr>
              <a:t> у организму су детерминисане активношћу два кључна ензима, у чији састав улази овај биоелемент, а то су </a:t>
            </a:r>
            <a:r>
              <a:rPr lang="de-DE" sz="2200" b="1" dirty="0">
                <a:solidFill>
                  <a:srgbClr val="FFFF00"/>
                </a:solidFill>
                <a:cs typeface="Arial" charset="0"/>
              </a:rPr>
              <a:t>ЦИТОХРОМ-Ц-ОКСИДАЗА</a:t>
            </a:r>
            <a:r>
              <a:rPr lang="de-DE" sz="2200" b="1" dirty="0">
                <a:solidFill>
                  <a:schemeClr val="tx2"/>
                </a:solidFill>
                <a:cs typeface="Arial" charset="0"/>
              </a:rPr>
              <a:t> и </a:t>
            </a:r>
            <a:r>
              <a:rPr lang="de-DE" sz="2200" b="1" dirty="0">
                <a:solidFill>
                  <a:srgbClr val="FFFF00"/>
                </a:solidFill>
                <a:cs typeface="Arial" charset="0"/>
              </a:rPr>
              <a:t>СУПЕРОКСИД ДИЗМУТАЗА</a:t>
            </a:r>
            <a:endParaRPr lang="de-DE" sz="2200" dirty="0">
              <a:solidFill>
                <a:srgbClr val="FFFF00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sr-Cyrl-CS" sz="2400" b="1" dirty="0">
                <a:solidFill>
                  <a:srgbClr val="FFFF00"/>
                </a:solidFill>
              </a:rPr>
              <a:t>Вилсонова болест (</a:t>
            </a:r>
            <a:r>
              <a:rPr lang="sr-Latn-CS" sz="2400" b="1" dirty="0">
                <a:solidFill>
                  <a:srgbClr val="FFFF00"/>
                </a:solidFill>
              </a:rPr>
              <a:t>Morbus Wilson</a:t>
            </a:r>
            <a:r>
              <a:rPr lang="sr-Cyrl-CS" sz="2400" b="1" dirty="0">
                <a:solidFill>
                  <a:srgbClr val="FFFF00"/>
                </a:solidFill>
              </a:rPr>
              <a:t>)</a:t>
            </a:r>
            <a:r>
              <a:rPr lang="sr-Latn-CS" sz="2400" b="1" dirty="0"/>
              <a:t> </a:t>
            </a:r>
          </a:p>
          <a:p>
            <a:pPr lvl="1">
              <a:lnSpc>
                <a:spcPct val="80000"/>
              </a:lnSpc>
            </a:pPr>
            <a:r>
              <a:rPr lang="sr-Cyrl-CS" sz="2000" dirty="0"/>
              <a:t>Аутозомно-рецесивна малформација у с</a:t>
            </a:r>
            <a:r>
              <a:rPr lang="sr-Cyrl-CS" sz="2000" u="sng" dirty="0"/>
              <a:t>интези </a:t>
            </a:r>
            <a:r>
              <a:rPr lang="el-GR" sz="2000" u="sng" dirty="0">
                <a:cs typeface="Arial" charset="0"/>
              </a:rPr>
              <a:t>α</a:t>
            </a:r>
            <a:r>
              <a:rPr lang="sr-Cyrl-CS" sz="2000" u="sng" dirty="0">
                <a:cs typeface="Arial" charset="0"/>
              </a:rPr>
              <a:t>2-глобулина – </a:t>
            </a:r>
            <a:r>
              <a:rPr lang="sr-Cyrl-CS" sz="2000" u="sng" dirty="0">
                <a:solidFill>
                  <a:srgbClr val="FFFF00"/>
                </a:solidFill>
                <a:cs typeface="Arial" charset="0"/>
              </a:rPr>
              <a:t>ЦЕРУЛОПЛАЗМИНА</a:t>
            </a:r>
            <a:r>
              <a:rPr lang="sr-Cyrl-CS" sz="2000" u="sng" dirty="0">
                <a:cs typeface="Arial" charset="0"/>
              </a:rPr>
              <a:t> – транспортни протеин</a:t>
            </a:r>
            <a:r>
              <a:rPr lang="sr-Cyrl-CS" sz="2000" dirty="0">
                <a:cs typeface="Arial" charset="0"/>
              </a:rPr>
              <a:t> за бакар</a:t>
            </a:r>
          </a:p>
          <a:p>
            <a:pPr lvl="1">
              <a:lnSpc>
                <a:spcPct val="80000"/>
              </a:lnSpc>
            </a:pPr>
            <a:r>
              <a:rPr lang="sr-Cyrl-CS" sz="2000" dirty="0">
                <a:cs typeface="Arial" charset="0"/>
              </a:rPr>
              <a:t>Таложење бакра у:</a:t>
            </a:r>
          </a:p>
          <a:p>
            <a:pPr lvl="2">
              <a:lnSpc>
                <a:spcPct val="80000"/>
              </a:lnSpc>
            </a:pPr>
            <a:r>
              <a:rPr lang="sr-Cyrl-CS" sz="1800" dirty="0">
                <a:cs typeface="Arial" charset="0"/>
              </a:rPr>
              <a:t>Јетри и слезини – </a:t>
            </a:r>
            <a:r>
              <a:rPr lang="sr-Cyrl-CS" sz="1800" i="1" dirty="0">
                <a:cs typeface="Arial" charset="0"/>
              </a:rPr>
              <a:t>хепато- и сплено-мегалија</a:t>
            </a:r>
            <a:endParaRPr lang="sr-Cyrl-CS" sz="1800" dirty="0">
              <a:cs typeface="Arial" charset="0"/>
            </a:endParaRPr>
          </a:p>
          <a:p>
            <a:pPr lvl="2">
              <a:lnSpc>
                <a:spcPct val="80000"/>
              </a:lnSpc>
            </a:pPr>
            <a:r>
              <a:rPr lang="sr-Cyrl-CS" sz="1800" dirty="0">
                <a:cs typeface="Arial" charset="0"/>
              </a:rPr>
              <a:t>Базалним ганглијама и таламусу – </a:t>
            </a:r>
            <a:r>
              <a:rPr lang="sr-Cyrl-CS" sz="1800" i="1" dirty="0">
                <a:cs typeface="Arial" charset="0"/>
              </a:rPr>
              <a:t>неуролошке манифестације, тремор</a:t>
            </a:r>
          </a:p>
          <a:p>
            <a:pPr lvl="2">
              <a:lnSpc>
                <a:spcPct val="80000"/>
              </a:lnSpc>
            </a:pPr>
            <a:r>
              <a:rPr lang="sr-Cyrl-CS" sz="1800" dirty="0">
                <a:cs typeface="Arial" charset="0"/>
              </a:rPr>
              <a:t>Оку, тј. Десцементовој мембрани – </a:t>
            </a:r>
            <a:r>
              <a:rPr lang="sr-Cyrl-CS" sz="1800" i="1" dirty="0">
                <a:cs typeface="Arial" charset="0"/>
              </a:rPr>
              <a:t>Кајзер-Флајшеров прстен</a:t>
            </a:r>
            <a:endParaRPr lang="sr-Cyrl-CS" sz="1800" dirty="0">
              <a:cs typeface="Arial" charset="0"/>
            </a:endParaRPr>
          </a:p>
          <a:p>
            <a:pPr lvl="2">
              <a:lnSpc>
                <a:spcPct val="80000"/>
              </a:lnSpc>
            </a:pPr>
            <a:r>
              <a:rPr lang="sr-Cyrl-CS" sz="1800" dirty="0">
                <a:cs typeface="Arial" charset="0"/>
              </a:rPr>
              <a:t>Бубрезима – </a:t>
            </a:r>
            <a:r>
              <a:rPr lang="sr-Cyrl-CS" sz="1800" i="1" dirty="0">
                <a:cs typeface="Arial" charset="0"/>
              </a:rPr>
              <a:t>глобуларна и тубуларна дисфункција</a:t>
            </a:r>
            <a:endParaRPr lang="el-GR" sz="1800" dirty="0">
              <a:cs typeface="Arial" charset="0"/>
            </a:endParaRPr>
          </a:p>
        </p:txBody>
      </p:sp>
    </p:spTree>
  </p:cSld>
  <p:clrMapOvr>
    <a:masterClrMapping/>
  </p:clrMapOvr>
  <p:transition advTm="12396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609600"/>
            <a:ext cx="8458200" cy="609600"/>
          </a:xfrm>
        </p:spPr>
        <p:txBody>
          <a:bodyPr/>
          <a:lstStyle/>
          <a:p>
            <a:r>
              <a:rPr lang="de-DE" sz="3600">
                <a:solidFill>
                  <a:srgbClr val="FFFF00"/>
                </a:solidFill>
                <a:cs typeface="Arial" charset="0"/>
              </a:rPr>
              <a:t>МЕТАБОЛИЗАМ ЦИНКА</a:t>
            </a:r>
            <a:r>
              <a:rPr lang="en-GB" sz="3600">
                <a:cs typeface="Arial" charset="0"/>
              </a:rPr>
              <a:t/>
            </a:r>
            <a:br>
              <a:rPr lang="en-GB" sz="3600">
                <a:cs typeface="Arial" charset="0"/>
              </a:rPr>
            </a:br>
            <a:endParaRPr lang="en-GB" sz="3600">
              <a:cs typeface="Arial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8458200" cy="5943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de-DE" sz="2400">
                <a:solidFill>
                  <a:schemeClr val="tx2"/>
                </a:solidFill>
                <a:cs typeface="Arial" charset="0"/>
              </a:rPr>
              <a:t>представља </a:t>
            </a:r>
            <a:r>
              <a:rPr lang="de-DE" sz="2400" b="1">
                <a:solidFill>
                  <a:schemeClr val="tx2"/>
                </a:solidFill>
                <a:cs typeface="Arial" charset="0"/>
              </a:rPr>
              <a:t>најконцентрованији интрацелуларни микроелемент</a:t>
            </a:r>
            <a:endParaRPr lang="sr-Latn-CS" sz="2400" b="1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240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de-DE" sz="2400">
                <a:solidFill>
                  <a:schemeClr val="tx2"/>
                </a:solidFill>
                <a:cs typeface="Arial" charset="0"/>
              </a:rPr>
              <a:t>Многи ензими садрже Zn</a:t>
            </a:r>
            <a:r>
              <a:rPr lang="de-DE" sz="2400" baseline="30000">
                <a:solidFill>
                  <a:schemeClr val="tx2"/>
                </a:solidFill>
                <a:cs typeface="Arial" charset="0"/>
              </a:rPr>
              <a:t>2+</a:t>
            </a:r>
            <a:r>
              <a:rPr lang="de-DE" sz="2400">
                <a:solidFill>
                  <a:schemeClr val="tx2"/>
                </a:solidFill>
                <a:cs typeface="Arial" charset="0"/>
              </a:rPr>
              <a:t>, чија је улога да омогућава </a:t>
            </a:r>
            <a:r>
              <a:rPr lang="de-DE" sz="2400" b="1">
                <a:solidFill>
                  <a:srgbClr val="FFFF00"/>
                </a:solidFill>
                <a:cs typeface="Arial" charset="0"/>
              </a:rPr>
              <a:t>везивање супстрата за активни центар</a:t>
            </a:r>
            <a:r>
              <a:rPr lang="de-DE" sz="2400">
                <a:solidFill>
                  <a:schemeClr val="tx2"/>
                </a:solidFill>
                <a:cs typeface="Arial" charset="0"/>
              </a:rPr>
              <a:t> или утиче на </a:t>
            </a:r>
            <a:r>
              <a:rPr lang="de-DE" sz="2400" b="1">
                <a:solidFill>
                  <a:srgbClr val="FFFF00"/>
                </a:solidFill>
                <a:cs typeface="Arial" charset="0"/>
              </a:rPr>
              <a:t>стабилност ензим-супстрат комплекса</a:t>
            </a:r>
            <a:endParaRPr lang="sr-Latn-CS" sz="2400" b="1">
              <a:solidFill>
                <a:srgbClr val="FFFF00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endParaRPr lang="en-GB" sz="2400" b="1">
              <a:solidFill>
                <a:srgbClr val="FF9900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de-DE" sz="2400" b="1">
                <a:solidFill>
                  <a:schemeClr val="tx2"/>
                </a:solidFill>
                <a:cs typeface="Arial" charset="0"/>
              </a:rPr>
              <a:t>70 Zn</a:t>
            </a:r>
            <a:r>
              <a:rPr lang="de-DE" sz="2400" b="1" baseline="30000">
                <a:solidFill>
                  <a:schemeClr val="tx2"/>
                </a:solidFill>
                <a:cs typeface="Arial" charset="0"/>
              </a:rPr>
              <a:t>2+</a:t>
            </a:r>
            <a:r>
              <a:rPr lang="de-DE" sz="2400" b="1">
                <a:solidFill>
                  <a:schemeClr val="tx2"/>
                </a:solidFill>
                <a:cs typeface="Arial" charset="0"/>
              </a:rPr>
              <a:t>- зависних-металоензима</a:t>
            </a:r>
            <a:r>
              <a:rPr lang="de-DE" sz="2400">
                <a:solidFill>
                  <a:schemeClr val="tx2"/>
                </a:solidFill>
                <a:cs typeface="Arial" charset="0"/>
              </a:rPr>
              <a:t>. Најзначајнији ензими који садрже Zn</a:t>
            </a:r>
            <a:r>
              <a:rPr lang="de-DE" sz="2400" baseline="30000">
                <a:solidFill>
                  <a:schemeClr val="tx2"/>
                </a:solidFill>
                <a:cs typeface="Arial" charset="0"/>
              </a:rPr>
              <a:t>2+</a:t>
            </a:r>
            <a:r>
              <a:rPr lang="de-DE" sz="2400">
                <a:solidFill>
                  <a:schemeClr val="tx2"/>
                </a:solidFill>
                <a:cs typeface="Arial" charset="0"/>
              </a:rPr>
              <a:t> су</a:t>
            </a:r>
            <a:r>
              <a:rPr lang="sr-Latn-CS" sz="2400">
                <a:solidFill>
                  <a:schemeClr val="tx2"/>
                </a:solidFill>
                <a:cs typeface="Arial" charset="0"/>
              </a:rPr>
              <a:t>:</a:t>
            </a:r>
            <a:r>
              <a:rPr lang="de-DE" sz="2400">
                <a:solidFill>
                  <a:schemeClr val="tx2"/>
                </a:solidFill>
                <a:cs typeface="Arial" charset="0"/>
              </a:rPr>
              <a:t> </a:t>
            </a:r>
            <a:endParaRPr lang="sr-Latn-CS" sz="2400">
              <a:solidFill>
                <a:schemeClr val="tx2"/>
              </a:solidFill>
              <a:cs typeface="Arial" charset="0"/>
            </a:endParaRPr>
          </a:p>
          <a:p>
            <a:pPr lvl="1">
              <a:lnSpc>
                <a:spcPct val="80000"/>
              </a:lnSpc>
            </a:pPr>
            <a:r>
              <a:rPr lang="de-DE" sz="2000" i="1">
                <a:solidFill>
                  <a:schemeClr val="tx2"/>
                </a:solidFill>
                <a:cs typeface="Arial" charset="0"/>
              </a:rPr>
              <a:t>карбоанхидраза</a:t>
            </a:r>
            <a:endParaRPr lang="sr-Latn-CS" sz="2000" i="1">
              <a:solidFill>
                <a:schemeClr val="tx2"/>
              </a:solidFill>
              <a:cs typeface="Arial" charset="0"/>
            </a:endParaRPr>
          </a:p>
          <a:p>
            <a:pPr lvl="1">
              <a:lnSpc>
                <a:spcPct val="80000"/>
              </a:lnSpc>
            </a:pPr>
            <a:r>
              <a:rPr lang="de-DE" sz="2000" i="1">
                <a:solidFill>
                  <a:schemeClr val="tx2"/>
                </a:solidFill>
                <a:cs typeface="Arial" charset="0"/>
              </a:rPr>
              <a:t>лактат дехидрогеназа</a:t>
            </a:r>
            <a:endParaRPr lang="sr-Latn-CS" sz="2000" i="1">
              <a:solidFill>
                <a:schemeClr val="tx2"/>
              </a:solidFill>
              <a:cs typeface="Arial" charset="0"/>
            </a:endParaRPr>
          </a:p>
          <a:p>
            <a:pPr lvl="1">
              <a:lnSpc>
                <a:spcPct val="80000"/>
              </a:lnSpc>
            </a:pPr>
            <a:r>
              <a:rPr lang="de-DE" sz="2000" i="1">
                <a:solidFill>
                  <a:schemeClr val="tx2"/>
                </a:solidFill>
                <a:cs typeface="Arial" charset="0"/>
              </a:rPr>
              <a:t>глутамат дехидрогеназа </a:t>
            </a:r>
            <a:endParaRPr lang="sr-Latn-CS" sz="2000" i="1">
              <a:solidFill>
                <a:schemeClr val="tx2"/>
              </a:solidFill>
              <a:cs typeface="Arial" charset="0"/>
            </a:endParaRPr>
          </a:p>
          <a:p>
            <a:pPr lvl="1">
              <a:lnSpc>
                <a:spcPct val="80000"/>
              </a:lnSpc>
            </a:pPr>
            <a:r>
              <a:rPr lang="de-DE" sz="2000" i="1">
                <a:solidFill>
                  <a:schemeClr val="tx2"/>
                </a:solidFill>
                <a:cs typeface="Arial" charset="0"/>
              </a:rPr>
              <a:t>алкална фосфатаза </a:t>
            </a:r>
            <a:endParaRPr lang="sr-Latn-CS" sz="2000" i="1">
              <a:solidFill>
                <a:schemeClr val="tx2"/>
              </a:solidFill>
              <a:cs typeface="Arial" charset="0"/>
            </a:endParaRPr>
          </a:p>
          <a:p>
            <a:pPr lvl="1">
              <a:lnSpc>
                <a:spcPct val="80000"/>
              </a:lnSpc>
            </a:pPr>
            <a:r>
              <a:rPr lang="de-DE" sz="2000" i="1">
                <a:solidFill>
                  <a:schemeClr val="tx2"/>
                </a:solidFill>
                <a:cs typeface="Arial" charset="0"/>
              </a:rPr>
              <a:t>тимидин киназа</a:t>
            </a:r>
            <a:endParaRPr lang="sr-Latn-CS" sz="2000" i="1">
              <a:solidFill>
                <a:schemeClr val="tx2"/>
              </a:solidFill>
              <a:cs typeface="Arial" charset="0"/>
            </a:endParaRPr>
          </a:p>
          <a:p>
            <a:pPr lvl="1">
              <a:lnSpc>
                <a:spcPct val="80000"/>
              </a:lnSpc>
            </a:pPr>
            <a:r>
              <a:rPr lang="de-DE" sz="2000" i="1">
                <a:solidFill>
                  <a:schemeClr val="tx2"/>
                </a:solidFill>
                <a:cs typeface="Arial" charset="0"/>
              </a:rPr>
              <a:t>алкохолна дехидрогеназа</a:t>
            </a:r>
            <a:endParaRPr lang="sr-Latn-CS" sz="2000" i="1">
              <a:solidFill>
                <a:schemeClr val="tx2"/>
              </a:solidFill>
              <a:cs typeface="Arial" charset="0"/>
            </a:endParaRPr>
          </a:p>
          <a:p>
            <a:pPr lvl="1">
              <a:lnSpc>
                <a:spcPct val="80000"/>
              </a:lnSpc>
            </a:pPr>
            <a:r>
              <a:rPr lang="de-DE" sz="2000" i="1">
                <a:solidFill>
                  <a:schemeClr val="tx2"/>
                </a:solidFill>
                <a:cs typeface="Arial" charset="0"/>
              </a:rPr>
              <a:t>DNK и RNK полимераза</a:t>
            </a:r>
            <a:r>
              <a:rPr lang="de-DE" sz="2000">
                <a:solidFill>
                  <a:schemeClr val="tx2"/>
                </a:solidFill>
                <a:cs typeface="Arial" charset="0"/>
              </a:rPr>
              <a:t> </a:t>
            </a:r>
            <a:endParaRPr lang="en-GB" sz="200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endParaRPr lang="en-GB" sz="24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advTm="7396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de-DE" sz="3600">
                <a:solidFill>
                  <a:srgbClr val="FFFF00"/>
                </a:solidFill>
                <a:cs typeface="Arial" charset="0"/>
              </a:rPr>
              <a:t>МЕТАБОЛИЗАМ СЕЛЕНА</a:t>
            </a:r>
            <a:r>
              <a:rPr lang="en-GB"/>
              <a:t>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458200" cy="4876800"/>
          </a:xfrm>
        </p:spPr>
        <p:txBody>
          <a:bodyPr/>
          <a:lstStyle/>
          <a:p>
            <a:r>
              <a:rPr lang="en-US" sz="2400" b="1">
                <a:solidFill>
                  <a:srgbClr val="FFFF00"/>
                </a:solidFill>
                <a:cs typeface="Arial" charset="0"/>
              </a:rPr>
              <a:t>ГЛУТАТИОН ПЕРОКСИДАЗА</a:t>
            </a:r>
            <a:endParaRPr lang="sr-Latn-CS" sz="2400" b="1">
              <a:solidFill>
                <a:srgbClr val="FFFF00"/>
              </a:solidFill>
              <a:cs typeface="Arial" charset="0"/>
            </a:endParaRPr>
          </a:p>
          <a:p>
            <a:pPr>
              <a:buFont typeface="Wingdings" pitchFamily="2" charset="2"/>
              <a:buNone/>
            </a:pPr>
            <a:endParaRPr lang="en-GB" sz="2400">
              <a:solidFill>
                <a:schemeClr val="tx2"/>
              </a:solidFill>
              <a:cs typeface="Arial" charset="0"/>
            </a:endParaRPr>
          </a:p>
          <a:p>
            <a:r>
              <a:rPr lang="en-GB" sz="2400">
                <a:solidFill>
                  <a:schemeClr val="tx2"/>
                </a:solidFill>
                <a:cs typeface="Arial" charset="0"/>
              </a:rPr>
              <a:t>Захваљујући  значају Се, односно, ензи</a:t>
            </a:r>
            <a:r>
              <a:rPr lang="sr-Latn-CS" sz="2400">
                <a:solidFill>
                  <a:schemeClr val="tx2"/>
                </a:solidFill>
                <a:cs typeface="Arial" charset="0"/>
              </a:rPr>
              <a:t>ми</a:t>
            </a:r>
            <a:r>
              <a:rPr lang="en-GB" sz="2400">
                <a:solidFill>
                  <a:schemeClr val="tx2"/>
                </a:solidFill>
                <a:cs typeface="Arial" charset="0"/>
              </a:rPr>
              <a:t>ма у чији састав улази овај елемент у </a:t>
            </a:r>
            <a:r>
              <a:rPr lang="en-GB" sz="2400" b="1">
                <a:solidFill>
                  <a:srgbClr val="FFFF00"/>
                </a:solidFill>
                <a:cs typeface="Arial" charset="0"/>
              </a:rPr>
              <a:t>АНТИОКСИДАТИВНОЈ ЗАШТИТИ ЋЕЛИЈА</a:t>
            </a:r>
            <a:r>
              <a:rPr lang="en-GB" sz="2400">
                <a:solidFill>
                  <a:schemeClr val="tx2"/>
                </a:solidFill>
                <a:cs typeface="Arial" charset="0"/>
              </a:rPr>
              <a:t>, приписује му се и улога у превенцији малигних обољења</a:t>
            </a:r>
            <a:endParaRPr lang="en-GB" sz="2400">
              <a:cs typeface="Arial" charset="0"/>
            </a:endParaRPr>
          </a:p>
          <a:p>
            <a:pPr>
              <a:buFont typeface="Wingdings" pitchFamily="2" charset="2"/>
              <a:buNone/>
            </a:pPr>
            <a:endParaRPr lang="en-GB" sz="2400"/>
          </a:p>
        </p:txBody>
      </p:sp>
      <p:pic>
        <p:nvPicPr>
          <p:cNvPr id="18437" name="Picture 5" descr="gpx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441825"/>
            <a:ext cx="3048000" cy="2282825"/>
          </a:xfrm>
          <a:prstGeom prst="rect">
            <a:avLst/>
          </a:prstGeom>
          <a:noFill/>
        </p:spPr>
      </p:pic>
      <p:pic>
        <p:nvPicPr>
          <p:cNvPr id="18438" name="Picture 6" descr="GPx-proce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3810000"/>
            <a:ext cx="2476500" cy="3048000"/>
          </a:xfrm>
          <a:prstGeom prst="rect">
            <a:avLst/>
          </a:prstGeom>
          <a:noFill/>
        </p:spPr>
      </p:pic>
      <p:pic>
        <p:nvPicPr>
          <p:cNvPr id="18439" name="Picture 7" descr="Glutathione-Peroxidase-1-gpx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29050" y="3810000"/>
            <a:ext cx="2038350" cy="3048000"/>
          </a:xfrm>
          <a:prstGeom prst="rect">
            <a:avLst/>
          </a:prstGeom>
          <a:noFill/>
        </p:spPr>
      </p:pic>
    </p:spTree>
  </p:cSld>
  <p:clrMapOvr>
    <a:masterClrMapping/>
  </p:clrMapOvr>
  <p:transition advTm="4868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381000"/>
            <a:ext cx="8458200" cy="609600"/>
          </a:xfrm>
        </p:spPr>
        <p:txBody>
          <a:bodyPr/>
          <a:lstStyle/>
          <a:p>
            <a:r>
              <a:rPr lang="de-DE" sz="3600">
                <a:solidFill>
                  <a:srgbClr val="FFFF00"/>
                </a:solidFill>
                <a:cs typeface="Arial" charset="0"/>
              </a:rPr>
              <a:t>МЕТАБОЛИЗАМ МОЛИБДЕНА</a:t>
            </a:r>
            <a:r>
              <a:rPr lang="en-GB"/>
              <a:t>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8458200" cy="5486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de-DE" sz="2800" dirty="0">
                <a:solidFill>
                  <a:schemeClr val="tx2"/>
                </a:solidFill>
                <a:cs typeface="Arial" charset="0"/>
              </a:rPr>
              <a:t>биохемијски зна</a:t>
            </a:r>
            <a:r>
              <a:rPr lang="en-GB" sz="2800" dirty="0">
                <a:solidFill>
                  <a:schemeClr val="tx2"/>
                </a:solidFill>
                <a:cs typeface="Arial" charset="0"/>
              </a:rPr>
              <a:t>ч</a:t>
            </a:r>
            <a:r>
              <a:rPr lang="de-DE" sz="2800" dirty="0">
                <a:solidFill>
                  <a:schemeClr val="tx2"/>
                </a:solidFill>
                <a:cs typeface="Arial" charset="0"/>
              </a:rPr>
              <a:t>ај му се огледа у томе</a:t>
            </a:r>
            <a:r>
              <a:rPr lang="en-GB" sz="2800" dirty="0">
                <a:solidFill>
                  <a:schemeClr val="tx2"/>
                </a:solidFill>
                <a:cs typeface="Arial" charset="0"/>
              </a:rPr>
              <a:t> ш</a:t>
            </a:r>
            <a:r>
              <a:rPr lang="de-DE" sz="2800" dirty="0">
                <a:solidFill>
                  <a:schemeClr val="tx2"/>
                </a:solidFill>
                <a:cs typeface="Arial" charset="0"/>
              </a:rPr>
              <a:t>то </a:t>
            </a:r>
            <a:r>
              <a:rPr lang="de-DE" sz="2800" b="1" dirty="0">
                <a:solidFill>
                  <a:schemeClr val="tx2"/>
                </a:solidFill>
                <a:cs typeface="Arial" charset="0"/>
              </a:rPr>
              <a:t>улази </a:t>
            </a:r>
            <a:r>
              <a:rPr lang="de-DE" sz="2800" b="1" dirty="0">
                <a:solidFill>
                  <a:srgbClr val="FFFF00"/>
                </a:solidFill>
                <a:cs typeface="Arial" charset="0"/>
              </a:rPr>
              <a:t>у састав неких МЕТАЛОЕНЗИМА</a:t>
            </a:r>
            <a:r>
              <a:rPr lang="en-GB" sz="2800" dirty="0">
                <a:solidFill>
                  <a:schemeClr val="tx2"/>
                </a:solidFill>
                <a:cs typeface="Arial" charset="0"/>
              </a:rPr>
              <a:t>, </a:t>
            </a:r>
            <a:r>
              <a:rPr lang="de-DE" sz="2800" dirty="0">
                <a:solidFill>
                  <a:schemeClr val="tx2"/>
                </a:solidFill>
                <a:cs typeface="Arial" charset="0"/>
              </a:rPr>
              <a:t>као</a:t>
            </a:r>
            <a:r>
              <a:rPr lang="en-GB" sz="2800" dirty="0">
                <a:solidFill>
                  <a:schemeClr val="tx2"/>
                </a:solidFill>
                <a:cs typeface="Arial" charset="0"/>
              </a:rPr>
              <a:t> ш</a:t>
            </a:r>
            <a:r>
              <a:rPr lang="de-DE" sz="2800" dirty="0">
                <a:solidFill>
                  <a:schemeClr val="tx2"/>
                </a:solidFill>
                <a:cs typeface="Arial" charset="0"/>
              </a:rPr>
              <a:t>то су</a:t>
            </a:r>
            <a:r>
              <a:rPr lang="en-GB" sz="2800" dirty="0">
                <a:solidFill>
                  <a:schemeClr val="tx2"/>
                </a:solidFill>
                <a:cs typeface="Arial" charset="0"/>
              </a:rPr>
              <a:t>: </a:t>
            </a:r>
            <a:endParaRPr lang="sr-Latn-CS" sz="2800" dirty="0">
              <a:solidFill>
                <a:schemeClr val="tx2"/>
              </a:solidFill>
              <a:cs typeface="Arial" charset="0"/>
            </a:endParaRPr>
          </a:p>
          <a:p>
            <a:pPr lvl="1">
              <a:lnSpc>
                <a:spcPct val="80000"/>
              </a:lnSpc>
            </a:pPr>
            <a:r>
              <a:rPr lang="de-DE" sz="2400" i="1" u="sng" dirty="0">
                <a:solidFill>
                  <a:schemeClr val="tx2"/>
                </a:solidFill>
                <a:cs typeface="Arial" charset="0"/>
              </a:rPr>
              <a:t>ксантин оксидаза</a:t>
            </a:r>
            <a:r>
              <a:rPr lang="en-GB" sz="2400" i="1" u="sng" dirty="0">
                <a:solidFill>
                  <a:schemeClr val="tx2"/>
                </a:solidFill>
                <a:cs typeface="Arial" charset="0"/>
              </a:rPr>
              <a:t> </a:t>
            </a:r>
            <a:endParaRPr lang="sr-Latn-CS" sz="2400" i="1" u="sng" dirty="0">
              <a:solidFill>
                <a:schemeClr val="tx2"/>
              </a:solidFill>
              <a:cs typeface="Arial" charset="0"/>
            </a:endParaRPr>
          </a:p>
          <a:p>
            <a:pPr lvl="1">
              <a:lnSpc>
                <a:spcPct val="80000"/>
              </a:lnSpc>
            </a:pPr>
            <a:r>
              <a:rPr lang="de-DE" sz="2400" i="1" u="sng" dirty="0">
                <a:solidFill>
                  <a:schemeClr val="tx2"/>
                </a:solidFill>
                <a:cs typeface="Arial" charset="0"/>
              </a:rPr>
              <a:t>алдехид оксидаза</a:t>
            </a:r>
            <a:r>
              <a:rPr lang="en-GB" sz="2400" i="1" u="sng" dirty="0">
                <a:solidFill>
                  <a:schemeClr val="tx2"/>
                </a:solidFill>
                <a:cs typeface="Arial" charset="0"/>
              </a:rPr>
              <a:t> </a:t>
            </a:r>
            <a:endParaRPr lang="sr-Latn-CS" sz="2400" i="1" u="sng" dirty="0">
              <a:solidFill>
                <a:schemeClr val="tx2"/>
              </a:solidFill>
              <a:cs typeface="Arial" charset="0"/>
            </a:endParaRPr>
          </a:p>
          <a:p>
            <a:pPr lvl="1">
              <a:lnSpc>
                <a:spcPct val="80000"/>
              </a:lnSpc>
            </a:pPr>
            <a:r>
              <a:rPr lang="de-DE" sz="2400" i="1" u="sng" dirty="0">
                <a:solidFill>
                  <a:schemeClr val="tx2"/>
                </a:solidFill>
                <a:cs typeface="Arial" charset="0"/>
              </a:rPr>
              <a:t>сулфид </a:t>
            </a:r>
            <a:r>
              <a:rPr lang="de-DE" sz="2400" i="1" dirty="0">
                <a:solidFill>
                  <a:schemeClr val="tx2"/>
                </a:solidFill>
                <a:cs typeface="Arial" charset="0"/>
              </a:rPr>
              <a:t>оксидаза</a:t>
            </a:r>
            <a:endParaRPr lang="sr-Latn-CS" sz="2400" i="1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endParaRPr lang="sr-Latn-CS" sz="2800" i="1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endParaRPr lang="sr-Latn-CS" sz="2800" i="1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4000" b="1" dirty="0">
                <a:solidFill>
                  <a:srgbClr val="FFFF00"/>
                </a:solidFill>
                <a:cs typeface="Arial" charset="0"/>
              </a:rPr>
              <a:t>	</a:t>
            </a:r>
            <a:r>
              <a:rPr lang="en-US" sz="4000" b="1" dirty="0">
                <a:solidFill>
                  <a:srgbClr val="FFFF00"/>
                </a:solidFill>
                <a:cs typeface="Arial" charset="0"/>
              </a:rPr>
              <a:t>   </a:t>
            </a:r>
            <a:r>
              <a:rPr lang="de-DE" sz="3600" b="1" dirty="0">
                <a:solidFill>
                  <a:srgbClr val="FFFF00"/>
                </a:solidFill>
                <a:cs typeface="Arial" charset="0"/>
              </a:rPr>
              <a:t>МЕТАБОЛИЗАМ МАНГАНА</a:t>
            </a:r>
            <a:r>
              <a:rPr lang="en-GB" sz="2800" dirty="0">
                <a:solidFill>
                  <a:srgbClr val="FFFF00"/>
                </a:solidFill>
              </a:rPr>
              <a:t> </a:t>
            </a:r>
            <a:endParaRPr lang="sr-Latn-CS" sz="2800" dirty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Latn-CS" sz="2000" dirty="0">
              <a:solidFill>
                <a:srgbClr val="FFFF00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de-DE" sz="2800" dirty="0">
                <a:solidFill>
                  <a:schemeClr val="tx2"/>
                </a:solidFill>
                <a:cs typeface="Arial" charset="0"/>
              </a:rPr>
              <a:t>улази у састав митохондријског ензима </a:t>
            </a:r>
            <a:r>
              <a:rPr lang="de-DE" sz="2800" b="1" dirty="0">
                <a:solidFill>
                  <a:srgbClr val="FFFF00"/>
                </a:solidFill>
                <a:cs typeface="Arial" charset="0"/>
              </a:rPr>
              <a:t>Mn-зависне супероксид дизмутазе</a:t>
            </a:r>
            <a:r>
              <a:rPr lang="de-DE" sz="2800" b="1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de-DE" sz="2800" dirty="0">
                <a:solidFill>
                  <a:schemeClr val="tx2"/>
                </a:solidFill>
                <a:cs typeface="Arial" charset="0"/>
              </a:rPr>
              <a:t>и</a:t>
            </a:r>
            <a:r>
              <a:rPr lang="de-DE" sz="2800" b="1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de-DE" sz="2800" b="1" dirty="0">
                <a:solidFill>
                  <a:srgbClr val="FFFF00"/>
                </a:solidFill>
                <a:cs typeface="Arial" charset="0"/>
              </a:rPr>
              <a:t>пируват карбоксилазе</a:t>
            </a:r>
            <a:r>
              <a:rPr lang="de-DE" sz="2800" dirty="0">
                <a:solidFill>
                  <a:srgbClr val="FFFF00"/>
                </a:solidFill>
                <a:cs typeface="Arial" charset="0"/>
              </a:rPr>
              <a:t>	</a:t>
            </a:r>
            <a:endParaRPr lang="en-GB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Tm="3719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>
                <a:solidFill>
                  <a:srgbClr val="FFFF00"/>
                </a:solidFill>
                <a:cs typeface="Arial" charset="0"/>
              </a:rPr>
              <a:t>МЕТАБОЛИЗАМ</a:t>
            </a:r>
            <a:r>
              <a:rPr lang="sr-Latn-CS" sz="3600">
                <a:solidFill>
                  <a:srgbClr val="FFFF00"/>
                </a:solidFill>
              </a:rPr>
              <a:t> </a:t>
            </a:r>
            <a:r>
              <a:rPr lang="de-DE" sz="3600">
                <a:solidFill>
                  <a:srgbClr val="FFFF00"/>
                </a:solidFill>
                <a:cs typeface="Arial" charset="0"/>
              </a:rPr>
              <a:t>ЈОДА</a:t>
            </a:r>
            <a:r>
              <a:rPr lang="en-GB" sz="3600"/>
              <a:t> </a:t>
            </a:r>
            <a:r>
              <a:rPr lang="en-GB"/>
              <a:t>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458200" cy="4876800"/>
          </a:xfrm>
        </p:spPr>
        <p:txBody>
          <a:bodyPr/>
          <a:lstStyle/>
          <a:p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потребан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је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искључиво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за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400" b="1" dirty="0">
                <a:solidFill>
                  <a:srgbClr val="FFFF00"/>
                </a:solidFill>
                <a:cs typeface="Arial" charset="0"/>
              </a:rPr>
              <a:t>БИОСИНТЕЗУ ХОРМОНА ШТИ</a:t>
            </a:r>
            <a:r>
              <a:rPr lang="sr-Latn-CS" sz="2400" b="1" dirty="0">
                <a:solidFill>
                  <a:srgbClr val="FFFF00"/>
                </a:solidFill>
                <a:cs typeface="Arial" charset="0"/>
              </a:rPr>
              <a:t>ТАСТЕ</a:t>
            </a:r>
            <a:r>
              <a:rPr lang="en-GB" sz="2400" b="1" dirty="0">
                <a:solidFill>
                  <a:srgbClr val="FFFF00"/>
                </a:solidFill>
                <a:cs typeface="Arial" charset="0"/>
              </a:rPr>
              <a:t> ЖЛЕЗДЕ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(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тироксина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и 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тријодтиронина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), 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који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регулишу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енергетски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метаболизам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ћелије</a:t>
            </a:r>
            <a:endParaRPr lang="sr-Latn-CS" sz="2400" dirty="0">
              <a:solidFill>
                <a:schemeClr val="tx2"/>
              </a:solidFill>
            </a:endParaRPr>
          </a:p>
          <a:p>
            <a:endParaRPr lang="sr-Latn-CS" sz="2400" dirty="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sr-Latn-CS" sz="3600" b="1" dirty="0">
                <a:solidFill>
                  <a:srgbClr val="FFFF00"/>
                </a:solidFill>
                <a:cs typeface="Arial" charset="0"/>
              </a:rPr>
              <a:t>		</a:t>
            </a:r>
            <a:r>
              <a:rPr lang="de-DE" sz="3600" b="1" dirty="0">
                <a:solidFill>
                  <a:srgbClr val="FFFF00"/>
                </a:solidFill>
                <a:cs typeface="Arial" charset="0"/>
              </a:rPr>
              <a:t>МЕТАБОЛИЗАМ ХРОМА</a:t>
            </a:r>
            <a:r>
              <a:rPr lang="en-GB" sz="3600" dirty="0">
                <a:solidFill>
                  <a:schemeClr val="tx2"/>
                </a:solidFill>
                <a:cs typeface="Arial" charset="0"/>
              </a:rPr>
              <a:t> </a:t>
            </a:r>
            <a:endParaRPr lang="sr-Latn-CS" sz="3600" dirty="0">
              <a:solidFill>
                <a:schemeClr val="tx2"/>
              </a:solidFill>
            </a:endParaRPr>
          </a:p>
          <a:p>
            <a:r>
              <a:rPr lang="de-DE" sz="2400" u="sng" dirty="0">
                <a:solidFill>
                  <a:schemeClr val="tx2"/>
                </a:solidFill>
                <a:cs typeface="Arial" charset="0"/>
              </a:rPr>
              <a:t>повећава искоришћавање глукозе</a:t>
            </a:r>
            <a:r>
              <a:rPr lang="de-DE" sz="2400" dirty="0">
                <a:solidFill>
                  <a:schemeClr val="tx2"/>
                </a:solidFill>
                <a:cs typeface="Arial" charset="0"/>
              </a:rPr>
              <a:t>, јер на неки начин </a:t>
            </a:r>
            <a:r>
              <a:rPr lang="de-DE" sz="2400" b="1" dirty="0">
                <a:solidFill>
                  <a:srgbClr val="FFFF00"/>
                </a:solidFill>
                <a:cs typeface="Arial" charset="0"/>
              </a:rPr>
              <a:t>поспешује деловање инсулина</a:t>
            </a:r>
            <a:endParaRPr lang="en-GB" sz="2400" dirty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None/>
            </a:pPr>
            <a:endParaRPr lang="en-GB" sz="2000" dirty="0">
              <a:solidFill>
                <a:srgbClr val="FF9900"/>
              </a:solidFill>
            </a:endParaRPr>
          </a:p>
        </p:txBody>
      </p:sp>
    </p:spTree>
  </p:cSld>
  <p:clrMapOvr>
    <a:masterClrMapping/>
  </p:clrMapOvr>
  <p:transition advTm="6699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457200"/>
            <a:ext cx="8458200" cy="685800"/>
          </a:xfrm>
        </p:spPr>
        <p:txBody>
          <a:bodyPr/>
          <a:lstStyle/>
          <a:p>
            <a:r>
              <a:rPr lang="de-DE" sz="3600">
                <a:solidFill>
                  <a:srgbClr val="FFFF00"/>
                </a:solidFill>
                <a:cs typeface="Arial" charset="0"/>
              </a:rPr>
              <a:t>МЕТАБОЛИЗАМ КОБАЛТА</a:t>
            </a:r>
            <a:r>
              <a:rPr lang="en-GB"/>
              <a:t>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458200" cy="5334000"/>
          </a:xfrm>
        </p:spPr>
        <p:txBody>
          <a:bodyPr/>
          <a:lstStyle/>
          <a:p>
            <a:r>
              <a:rPr lang="de-DE" b="1" dirty="0">
                <a:solidFill>
                  <a:schemeClr val="tx2"/>
                </a:solidFill>
                <a:cs typeface="Arial" charset="0"/>
              </a:rPr>
              <a:t>улази у састав</a:t>
            </a:r>
            <a:r>
              <a:rPr lang="de-DE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de-DE" b="1" dirty="0">
                <a:solidFill>
                  <a:srgbClr val="FFFF00"/>
                </a:solidFill>
                <a:cs typeface="Arial" charset="0"/>
              </a:rPr>
              <a:t>ЦИЈАНОКОБАЛАМИНА</a:t>
            </a:r>
            <a:r>
              <a:rPr lang="de-DE" b="1" dirty="0">
                <a:solidFill>
                  <a:schemeClr val="tx2"/>
                </a:solidFill>
                <a:cs typeface="Arial" charset="0"/>
              </a:rPr>
              <a:t> – витамина Б</a:t>
            </a:r>
            <a:r>
              <a:rPr lang="de-DE" b="1" baseline="-30000" dirty="0">
                <a:solidFill>
                  <a:schemeClr val="tx2"/>
                </a:solidFill>
                <a:cs typeface="Arial" charset="0"/>
              </a:rPr>
              <a:t>12</a:t>
            </a:r>
            <a:r>
              <a:rPr lang="de-DE" dirty="0">
                <a:solidFill>
                  <a:schemeClr val="tx2"/>
                </a:solidFill>
                <a:cs typeface="Arial" charset="0"/>
              </a:rPr>
              <a:t>, који је неопходан за сазревање еритроцита (</a:t>
            </a:r>
            <a:r>
              <a:rPr lang="de-DE" u="sng" dirty="0">
                <a:solidFill>
                  <a:schemeClr val="tx2"/>
                </a:solidFill>
                <a:cs typeface="Arial" charset="0"/>
              </a:rPr>
              <a:t>еритр</a:t>
            </a:r>
            <a:r>
              <a:rPr lang="sr-Cyrl-CS" u="sng" dirty="0">
                <a:solidFill>
                  <a:schemeClr val="tx2"/>
                </a:solidFill>
                <a:cs typeface="Arial" charset="0"/>
              </a:rPr>
              <a:t>о</a:t>
            </a:r>
            <a:r>
              <a:rPr lang="de-DE" u="sng" dirty="0">
                <a:solidFill>
                  <a:schemeClr val="tx2"/>
                </a:solidFill>
                <a:cs typeface="Arial" charset="0"/>
              </a:rPr>
              <a:t>поезу</a:t>
            </a:r>
            <a:r>
              <a:rPr lang="de-DE" dirty="0">
                <a:solidFill>
                  <a:schemeClr val="tx2"/>
                </a:solidFill>
                <a:cs typeface="Arial" charset="0"/>
              </a:rPr>
              <a:t>)</a:t>
            </a:r>
            <a:endParaRPr lang="sr-Latn-CS" dirty="0">
              <a:solidFill>
                <a:schemeClr val="tx2"/>
              </a:solidFill>
            </a:endParaRPr>
          </a:p>
          <a:p>
            <a:endParaRPr lang="sr-Latn-CS" dirty="0"/>
          </a:p>
          <a:p>
            <a:pPr>
              <a:buFont typeface="Wingdings" pitchFamily="2" charset="2"/>
              <a:buNone/>
            </a:pPr>
            <a:r>
              <a:rPr lang="sr-Latn-CS" sz="4800" b="1" dirty="0">
                <a:solidFill>
                  <a:srgbClr val="FFFF00"/>
                </a:solidFill>
                <a:cs typeface="Arial" charset="0"/>
              </a:rPr>
              <a:t>		</a:t>
            </a:r>
            <a:r>
              <a:rPr lang="de-DE" sz="3600" b="1" dirty="0">
                <a:solidFill>
                  <a:srgbClr val="FFFF00"/>
                </a:solidFill>
                <a:cs typeface="Arial" charset="0"/>
              </a:rPr>
              <a:t>МЕТАБОЛИЗАМ ФЛУОРА</a:t>
            </a:r>
            <a:r>
              <a:rPr lang="en-GB" dirty="0">
                <a:cs typeface="Arial" charset="0"/>
              </a:rPr>
              <a:t> </a:t>
            </a:r>
            <a:endParaRPr lang="sr-Latn-CS" dirty="0"/>
          </a:p>
          <a:p>
            <a:r>
              <a:rPr lang="de-DE" dirty="0">
                <a:solidFill>
                  <a:schemeClr val="tx2"/>
                </a:solidFill>
                <a:cs typeface="Arial" charset="0"/>
              </a:rPr>
              <a:t>Флуор (F) је биоелемент који је у малим концентрацијама неопходан за </a:t>
            </a:r>
            <a:r>
              <a:rPr lang="de-DE" b="1" dirty="0">
                <a:solidFill>
                  <a:srgbClr val="FFFF00"/>
                </a:solidFill>
                <a:cs typeface="Arial" charset="0"/>
              </a:rPr>
              <a:t>правилан развој костију и зуба</a:t>
            </a:r>
            <a:r>
              <a:rPr lang="de-DE" dirty="0">
                <a:solidFill>
                  <a:srgbClr val="FFFF00"/>
                </a:solidFill>
                <a:cs typeface="Arial" charset="0"/>
              </a:rPr>
              <a:t> </a:t>
            </a:r>
            <a:endParaRPr lang="en-GB" dirty="0">
              <a:solidFill>
                <a:srgbClr val="FFFF00"/>
              </a:solidFill>
              <a:cs typeface="Arial" charset="0"/>
            </a:endParaRPr>
          </a:p>
        </p:txBody>
      </p:sp>
    </p:spTree>
  </p:cSld>
  <p:clrMapOvr>
    <a:masterClrMapping/>
  </p:clrMapOvr>
  <p:transition advTm="6349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>
                <a:solidFill>
                  <a:srgbClr val="FFFF00"/>
                </a:solidFill>
                <a:cs typeface="Arial" charset="0"/>
              </a:rPr>
              <a:t>МЕТАБОЛИЗАМ БИОЕЛЕМЕНАТА</a:t>
            </a:r>
            <a:r>
              <a:rPr lang="en-GB"/>
              <a:t>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458200" cy="4876800"/>
          </a:xfrm>
        </p:spPr>
        <p:txBody>
          <a:bodyPr/>
          <a:lstStyle/>
          <a:p>
            <a:pPr marL="533400" indent="-533400" algn="just"/>
            <a:r>
              <a:rPr lang="sr-Latn-CS" sz="2400" b="1" dirty="0">
                <a:solidFill>
                  <a:srgbClr val="FFFF00"/>
                </a:solidFill>
                <a:cs typeface="Arial" charset="0"/>
              </a:rPr>
              <a:t>есенцијални елементи</a:t>
            </a:r>
            <a:r>
              <a:rPr lang="sr-Latn-CS" sz="2400" dirty="0">
                <a:solidFill>
                  <a:schemeClr val="tx2"/>
                </a:solidFill>
                <a:cs typeface="Arial" charset="0"/>
              </a:rPr>
              <a:t>: </a:t>
            </a:r>
          </a:p>
          <a:p>
            <a:pPr marL="533400" indent="-533400" algn="just"/>
            <a:r>
              <a:rPr lang="pt-BR" sz="2400" b="1" dirty="0">
                <a:solidFill>
                  <a:schemeClr val="tx2"/>
                </a:solidFill>
                <a:cs typeface="Arial" charset="0"/>
              </a:rPr>
              <a:t>H, C, О, P, S, Na, K, Mg, Ca, Cl</a:t>
            </a:r>
            <a:endParaRPr lang="en-GB" sz="2400" dirty="0">
              <a:solidFill>
                <a:schemeClr val="tx2"/>
              </a:solidFill>
              <a:cs typeface="Arial" charset="0"/>
            </a:endParaRPr>
          </a:p>
          <a:p>
            <a:pPr marL="533400" indent="-533400" algn="just"/>
            <a:r>
              <a:rPr lang="it-IT" sz="2400" b="1" dirty="0">
                <a:solidFill>
                  <a:schemeClr val="tx2"/>
                </a:solidFill>
                <a:cs typeface="Arial" charset="0"/>
              </a:rPr>
              <a:t>Fe, Cu, Zn, Cr, Mn, F, J, Mo, Co, Se, Li </a:t>
            </a:r>
            <a:endParaRPr lang="sr-Latn-CS" sz="2400" b="1" dirty="0">
              <a:solidFill>
                <a:schemeClr val="tx2"/>
              </a:solidFill>
              <a:cs typeface="Arial" charset="0"/>
            </a:endParaRPr>
          </a:p>
          <a:p>
            <a:pPr marL="533400" indent="-533400" algn="just">
              <a:buFont typeface="Wingdings" pitchFamily="2" charset="2"/>
              <a:buNone/>
            </a:pPr>
            <a:endParaRPr lang="sr-Latn-CS" sz="2400" dirty="0">
              <a:solidFill>
                <a:schemeClr val="tx2"/>
              </a:solidFill>
            </a:endParaRPr>
          </a:p>
          <a:p>
            <a:pPr marL="533400" indent="-533400" algn="just">
              <a:buFont typeface="Wingdings" pitchFamily="2" charset="2"/>
              <a:buNone/>
            </a:pPr>
            <a:r>
              <a:rPr lang="sr-Latn-CS" sz="2400" b="1" dirty="0">
                <a:solidFill>
                  <a:srgbClr val="FFFF00"/>
                </a:solidFill>
              </a:rPr>
              <a:t>Значај биоелемената</a:t>
            </a:r>
            <a:r>
              <a:rPr lang="de-DE" sz="2400" dirty="0">
                <a:solidFill>
                  <a:srgbClr val="FFFF00"/>
                </a:solidFill>
                <a:cs typeface="Arial" charset="0"/>
              </a:rPr>
              <a:t>:</a:t>
            </a:r>
            <a:endParaRPr lang="en-GB" sz="2400" dirty="0">
              <a:solidFill>
                <a:srgbClr val="FFFF00"/>
              </a:solidFill>
              <a:cs typeface="Arial" charset="0"/>
            </a:endParaRPr>
          </a:p>
          <a:p>
            <a:pPr marL="533400" indent="-533400" algn="just">
              <a:buFont typeface="Wingdings" pitchFamily="2" charset="2"/>
              <a:buNone/>
            </a:pPr>
            <a:r>
              <a:rPr lang="en-US" sz="2400" dirty="0">
                <a:solidFill>
                  <a:schemeClr val="tx2"/>
                </a:solidFill>
              </a:rPr>
              <a:t>	</a:t>
            </a:r>
            <a:r>
              <a:rPr lang="sr-Latn-CS" sz="2400" dirty="0">
                <a:solidFill>
                  <a:schemeClr val="tx2"/>
                </a:solidFill>
              </a:rPr>
              <a:t>1. </a:t>
            </a:r>
            <a:r>
              <a:rPr lang="de-DE" sz="2400" dirty="0">
                <a:solidFill>
                  <a:schemeClr val="tx2"/>
                </a:solidFill>
                <a:cs typeface="Arial" charset="0"/>
              </a:rPr>
              <a:t>одржавање </a:t>
            </a:r>
            <a:r>
              <a:rPr lang="de-DE" sz="2400" u="sng" dirty="0">
                <a:solidFill>
                  <a:schemeClr val="tx2"/>
                </a:solidFill>
                <a:cs typeface="Arial" charset="0"/>
              </a:rPr>
              <a:t>осмотског притиска </a:t>
            </a:r>
            <a:endParaRPr lang="en-GB" sz="2400" u="sng" dirty="0">
              <a:solidFill>
                <a:schemeClr val="tx2"/>
              </a:solidFill>
              <a:cs typeface="Arial" charset="0"/>
            </a:endParaRPr>
          </a:p>
          <a:p>
            <a:pPr marL="533400" indent="-533400" algn="just">
              <a:buFont typeface="Wingdings" pitchFamily="2" charset="2"/>
              <a:buNone/>
            </a:pPr>
            <a:r>
              <a:rPr lang="en-US" sz="2400" dirty="0">
                <a:solidFill>
                  <a:schemeClr val="tx2"/>
                </a:solidFill>
              </a:rPr>
              <a:t>	</a:t>
            </a:r>
            <a:r>
              <a:rPr lang="sr-Latn-CS" sz="2400" dirty="0">
                <a:solidFill>
                  <a:schemeClr val="tx2"/>
                </a:solidFill>
              </a:rPr>
              <a:t>2. 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регулисање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400" u="sng" dirty="0" err="1">
                <a:solidFill>
                  <a:schemeClr val="tx2"/>
                </a:solidFill>
                <a:cs typeface="Arial" charset="0"/>
              </a:rPr>
              <a:t>ацидо-базног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статуса</a:t>
            </a:r>
            <a:endParaRPr lang="en-GB" sz="2400" dirty="0">
              <a:solidFill>
                <a:schemeClr val="tx2"/>
              </a:solidFill>
              <a:cs typeface="Arial" charset="0"/>
            </a:endParaRPr>
          </a:p>
          <a:p>
            <a:pPr marL="533400" indent="-533400" algn="just">
              <a:buFont typeface="Wingdings" pitchFamily="2" charset="2"/>
              <a:buNone/>
            </a:pPr>
            <a:r>
              <a:rPr lang="en-US" sz="2400" dirty="0">
                <a:solidFill>
                  <a:schemeClr val="tx2"/>
                </a:solidFill>
              </a:rPr>
              <a:t>	</a:t>
            </a:r>
            <a:r>
              <a:rPr lang="sr-Latn-CS" sz="2400" dirty="0">
                <a:solidFill>
                  <a:schemeClr val="tx2"/>
                </a:solidFill>
              </a:rPr>
              <a:t>3. 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регулисање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400" u="sng" dirty="0" err="1">
                <a:solidFill>
                  <a:schemeClr val="tx2"/>
                </a:solidFill>
                <a:cs typeface="Arial" charset="0"/>
              </a:rPr>
              <a:t>ексцитабилности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ћелијских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мембрана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</a:t>
            </a:r>
            <a:endParaRPr lang="sr-Latn-CS" sz="2400" dirty="0">
              <a:solidFill>
                <a:schemeClr val="tx2"/>
              </a:solidFill>
            </a:endParaRPr>
          </a:p>
          <a:p>
            <a:pPr marL="533400" indent="-533400" algn="just">
              <a:buFont typeface="Wingdings" pitchFamily="2" charset="2"/>
              <a:buNone/>
            </a:pPr>
            <a:r>
              <a:rPr lang="en-US" sz="2400" dirty="0">
                <a:solidFill>
                  <a:schemeClr val="tx2"/>
                </a:solidFill>
              </a:rPr>
              <a:t>	</a:t>
            </a:r>
            <a:r>
              <a:rPr lang="sr-Latn-CS" sz="2400" dirty="0">
                <a:solidFill>
                  <a:schemeClr val="tx2"/>
                </a:solidFill>
              </a:rPr>
              <a:t> 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различитих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ткива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првенствено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нервног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и 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мишићног</a:t>
            </a:r>
            <a:endParaRPr lang="en-GB" sz="2400" dirty="0">
              <a:solidFill>
                <a:schemeClr val="tx2"/>
              </a:solidFill>
              <a:cs typeface="Arial" charset="0"/>
            </a:endParaRPr>
          </a:p>
          <a:p>
            <a:pPr marL="533400" indent="-533400" algn="just">
              <a:buFont typeface="Wingdings" pitchFamily="2" charset="2"/>
              <a:buNone/>
            </a:pPr>
            <a:r>
              <a:rPr lang="en-US" sz="2400" dirty="0">
                <a:solidFill>
                  <a:schemeClr val="tx2"/>
                </a:solidFill>
              </a:rPr>
              <a:t>	</a:t>
            </a:r>
            <a:r>
              <a:rPr lang="sr-Latn-CS" sz="2400" dirty="0">
                <a:solidFill>
                  <a:schemeClr val="tx2"/>
                </a:solidFill>
              </a:rPr>
              <a:t>4. 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учествују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у </a:t>
            </a:r>
            <a:r>
              <a:rPr lang="en-GB" sz="2400" u="sng" dirty="0" err="1">
                <a:solidFill>
                  <a:schemeClr val="tx2"/>
                </a:solidFill>
                <a:cs typeface="Arial" charset="0"/>
              </a:rPr>
              <a:t>оксидо-редукционим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процесима</a:t>
            </a:r>
            <a:endParaRPr lang="en-GB" sz="2400" dirty="0">
              <a:solidFill>
                <a:schemeClr val="tx2"/>
              </a:solidFill>
              <a:cs typeface="Arial" charset="0"/>
            </a:endParaRPr>
          </a:p>
          <a:p>
            <a:pPr marL="533400" indent="-533400">
              <a:buFont typeface="Wingdings" pitchFamily="2" charset="2"/>
              <a:buNone/>
            </a:pPr>
            <a:r>
              <a:rPr lang="en-US" sz="2400" dirty="0">
                <a:solidFill>
                  <a:schemeClr val="tx2"/>
                </a:solidFill>
              </a:rPr>
              <a:t>	</a:t>
            </a:r>
            <a:r>
              <a:rPr lang="sr-Latn-CS" sz="2400" dirty="0">
                <a:solidFill>
                  <a:schemeClr val="tx2"/>
                </a:solidFill>
              </a:rPr>
              <a:t>5. </a:t>
            </a:r>
            <a:r>
              <a:rPr lang="de-DE" sz="2400" dirty="0">
                <a:solidFill>
                  <a:schemeClr val="tx2"/>
                </a:solidFill>
                <a:cs typeface="Arial" charset="0"/>
              </a:rPr>
              <a:t>улазе у састав ензима као </a:t>
            </a:r>
            <a:r>
              <a:rPr lang="de-DE" sz="2400" u="sng" dirty="0">
                <a:solidFill>
                  <a:schemeClr val="tx2"/>
                </a:solidFill>
                <a:cs typeface="Arial" charset="0"/>
              </a:rPr>
              <a:t>кофактори</a:t>
            </a:r>
            <a:r>
              <a:rPr lang="en-GB" sz="2400" dirty="0">
                <a:solidFill>
                  <a:schemeClr val="tx2"/>
                </a:solidFill>
              </a:rPr>
              <a:t> </a:t>
            </a:r>
          </a:p>
        </p:txBody>
      </p:sp>
    </p:spTree>
  </p:cSld>
  <p:clrMapOvr>
    <a:masterClrMapping/>
  </p:clrMapOvr>
  <p:transition advTm="9761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971800"/>
            <a:ext cx="7772400" cy="1143000"/>
          </a:xfrm>
        </p:spPr>
        <p:txBody>
          <a:bodyPr/>
          <a:lstStyle/>
          <a:p>
            <a:r>
              <a:rPr lang="en-US" sz="5400" b="0">
                <a:solidFill>
                  <a:schemeClr val="tx1"/>
                </a:solidFill>
              </a:rPr>
              <a:t>БИОХЕМИЈА</a:t>
            </a:r>
            <a:r>
              <a:rPr lang="en-US" sz="5400" b="0"/>
              <a:t> </a:t>
            </a:r>
            <a:r>
              <a:rPr lang="en-US" sz="5400" b="0">
                <a:solidFill>
                  <a:schemeClr val="tx1"/>
                </a:solidFill>
              </a:rPr>
              <a:t>ТКИВА</a:t>
            </a:r>
            <a:endParaRPr lang="en-GB" sz="54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Tm="2037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sr-Cyrl-CS">
                <a:solidFill>
                  <a:srgbClr val="FFFF00"/>
                </a:solidFill>
              </a:rPr>
              <a:t>ЈЕТРА</a:t>
            </a:r>
            <a:endParaRPr lang="en-US">
              <a:solidFill>
                <a:srgbClr val="FFFF00"/>
              </a:solidFill>
            </a:endParaRP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4648200" cy="59436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2000" b="1" dirty="0"/>
              <a:t>ФУНКЦИЈЕ ЈЕТРЕ</a:t>
            </a:r>
            <a:endParaRPr lang="sr-Latn-C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Cyrl-CS" sz="2000" dirty="0"/>
              <a:t>	</a:t>
            </a:r>
            <a:r>
              <a:rPr lang="sr-Latn-CS" sz="2000" dirty="0"/>
              <a:t>Најважније функције јетре су:</a:t>
            </a:r>
            <a:endParaRPr lang="sr-Cyrl-C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Latn-CS" sz="800" dirty="0"/>
          </a:p>
          <a:p>
            <a:pPr>
              <a:lnSpc>
                <a:spcPct val="80000"/>
              </a:lnSpc>
            </a:pPr>
            <a:r>
              <a:rPr lang="sr-Latn-CS" sz="2000" dirty="0"/>
              <a:t>Преузимање н</a:t>
            </a:r>
            <a:r>
              <a:rPr lang="sr-Cyrl-CS" sz="2000" dirty="0"/>
              <a:t>у</a:t>
            </a:r>
            <a:r>
              <a:rPr lang="sr-Latn-CS" sz="2000" dirty="0"/>
              <a:t>трицијен</a:t>
            </a:r>
            <a:r>
              <a:rPr lang="sr-Cyrl-CS" sz="2000" dirty="0"/>
              <a:t>а</a:t>
            </a:r>
            <a:r>
              <a:rPr lang="sr-Latn-CS" sz="2000" dirty="0"/>
              <a:t>та који долазе из дигестивног тракт</a:t>
            </a:r>
            <a:r>
              <a:rPr lang="sr-Cyrl-CS" sz="2000" dirty="0"/>
              <a:t>а</a:t>
            </a:r>
            <a:r>
              <a:rPr lang="sr-Latn-CS" sz="2000" dirty="0"/>
              <a:t> путем </a:t>
            </a:r>
            <a:r>
              <a:rPr lang="sr-Latn-CS" sz="2000" u="sng" dirty="0"/>
              <a:t>порталне вене</a:t>
            </a:r>
            <a:endParaRPr lang="sr-Cyrl-CS" sz="2000" u="sng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Latn-CS" sz="800" dirty="0"/>
          </a:p>
          <a:p>
            <a:pPr>
              <a:lnSpc>
                <a:spcPct val="80000"/>
              </a:lnSpc>
            </a:pPr>
            <a:r>
              <a:rPr lang="sr-Latn-CS" sz="2000" dirty="0"/>
              <a:t>Биосинтеза ендогених компоненти као и њихово складиштење, конверзија и деградација у екскретабине молекуле.  У јетри се врши синтеза и деградација скоро свих протеина плазме</a:t>
            </a:r>
            <a:endParaRPr lang="sr-Cyrl-C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Latn-CS" sz="800" dirty="0"/>
          </a:p>
          <a:p>
            <a:pPr>
              <a:lnSpc>
                <a:spcPct val="80000"/>
              </a:lnSpc>
            </a:pPr>
            <a:r>
              <a:rPr lang="sr-Latn-CS" sz="2000" dirty="0"/>
              <a:t>Снабдевање организма важним метаболитима и нутритивним елементима</a:t>
            </a:r>
            <a:endParaRPr lang="sr-Cyrl-C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Latn-CS" sz="800" dirty="0"/>
          </a:p>
          <a:p>
            <a:pPr>
              <a:lnSpc>
                <a:spcPct val="80000"/>
              </a:lnSpc>
            </a:pPr>
            <a:r>
              <a:rPr lang="sr-Latn-CS" sz="2000" dirty="0"/>
              <a:t>Детоксикација токсичних компоненти путем</a:t>
            </a:r>
            <a:r>
              <a:rPr lang="sr-Cyrl-CS" sz="2000" dirty="0"/>
              <a:t> различитих процеса </a:t>
            </a:r>
            <a:r>
              <a:rPr lang="sr-Latn-CS" sz="2000" dirty="0"/>
              <a:t>биотрансформациј</a:t>
            </a:r>
            <a:r>
              <a:rPr lang="sr-Cyrl-CS" sz="2000" dirty="0"/>
              <a:t>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Latn-CS" sz="800" dirty="0"/>
          </a:p>
          <a:p>
            <a:pPr>
              <a:lnSpc>
                <a:spcPct val="80000"/>
              </a:lnSpc>
            </a:pPr>
            <a:r>
              <a:rPr lang="sr-Latn-CS" sz="2000" dirty="0"/>
              <a:t>Екскреција жучи</a:t>
            </a:r>
            <a:endParaRPr lang="en-US" sz="2000" dirty="0"/>
          </a:p>
        </p:txBody>
      </p:sp>
      <p:pic>
        <p:nvPicPr>
          <p:cNvPr id="137220" name="Picture 4" descr="jetra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76200"/>
            <a:ext cx="2752725" cy="1657350"/>
          </a:xfrm>
          <a:prstGeom prst="rect">
            <a:avLst/>
          </a:prstGeom>
          <a:noFill/>
        </p:spPr>
      </p:pic>
      <p:pic>
        <p:nvPicPr>
          <p:cNvPr id="137221" name="Picture 5" descr="jetra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11963" y="3352800"/>
            <a:ext cx="2332037" cy="3505200"/>
          </a:xfrm>
          <a:prstGeom prst="rect">
            <a:avLst/>
          </a:prstGeom>
          <a:noFill/>
        </p:spPr>
      </p:pic>
      <p:pic>
        <p:nvPicPr>
          <p:cNvPr id="137222" name="Picture 6" descr="hepatocit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29325" y="1752600"/>
            <a:ext cx="2733675" cy="1666875"/>
          </a:xfrm>
          <a:prstGeom prst="rect">
            <a:avLst/>
          </a:prstGeom>
          <a:noFill/>
        </p:spPr>
      </p:pic>
      <p:pic>
        <p:nvPicPr>
          <p:cNvPr id="137223" name="Picture 7" descr="masna j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1000" y="4699000"/>
            <a:ext cx="2619375" cy="2159000"/>
          </a:xfrm>
          <a:prstGeom prst="rect">
            <a:avLst/>
          </a:prstGeom>
          <a:noFill/>
        </p:spPr>
      </p:pic>
    </p:spTree>
  </p:cSld>
  <p:clrMapOvr>
    <a:masterClrMapping/>
  </p:clrMapOvr>
  <p:transition advTm="14223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0"/>
            <a:ext cx="2881313" cy="1143000"/>
          </a:xfrm>
        </p:spPr>
        <p:txBody>
          <a:bodyPr/>
          <a:lstStyle/>
          <a:p>
            <a:pPr algn="l"/>
            <a:r>
              <a:rPr lang="en-GB">
                <a:solidFill>
                  <a:srgbClr val="FFFF00"/>
                </a:solidFill>
                <a:cs typeface="Arial" charset="0"/>
              </a:rPr>
              <a:t>ЈЕТРА</a:t>
            </a:r>
            <a:r>
              <a:rPr lang="en-GB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066800"/>
            <a:ext cx="8713788" cy="56388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sr-Latn-CS" sz="2000">
                <a:cs typeface="Arial" charset="0"/>
              </a:rPr>
              <a:t>    </a:t>
            </a:r>
            <a:r>
              <a:rPr lang="en-GB" sz="2000">
                <a:cs typeface="Arial" charset="0"/>
              </a:rPr>
              <a:t>Главне биохемијске улоге </a:t>
            </a:r>
            <a:endParaRPr lang="sr-Latn-CS" sz="2000">
              <a:cs typeface="Arial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sr-Latn-CS" sz="2000">
                <a:cs typeface="Arial" charset="0"/>
              </a:rPr>
              <a:t>	</a:t>
            </a:r>
            <a:r>
              <a:rPr lang="en-GB" sz="2000">
                <a:cs typeface="Arial" charset="0"/>
              </a:rPr>
              <a:t>јетре су: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en-GB" sz="1000">
              <a:cs typeface="Arial" charset="0"/>
            </a:endParaRPr>
          </a:p>
          <a:p>
            <a:pPr algn="just">
              <a:lnSpc>
                <a:spcPct val="90000"/>
              </a:lnSpc>
            </a:pPr>
            <a:r>
              <a:rPr lang="en-GB" sz="2000">
                <a:cs typeface="Arial" charset="0"/>
              </a:rPr>
              <a:t>у интермедијерном метаболизму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n-GB" sz="2000">
                <a:cs typeface="Arial" charset="0"/>
              </a:rPr>
              <a:t>    и размени материја</a:t>
            </a:r>
          </a:p>
          <a:p>
            <a:pPr algn="just">
              <a:lnSpc>
                <a:spcPct val="90000"/>
              </a:lnSpc>
            </a:pPr>
            <a:r>
              <a:rPr lang="en-GB" sz="2000">
                <a:cs typeface="Arial" charset="0"/>
              </a:rPr>
              <a:t>екскреторна улога</a:t>
            </a:r>
          </a:p>
          <a:p>
            <a:pPr algn="just">
              <a:lnSpc>
                <a:spcPct val="90000"/>
              </a:lnSpc>
            </a:pPr>
            <a:r>
              <a:rPr lang="en-GB" sz="2000">
                <a:cs typeface="Arial" charset="0"/>
              </a:rPr>
              <a:t>одбрамбена и детоксикациона улога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en-GB" sz="2000">
              <a:cs typeface="Arial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r-HR" sz="2400" b="1">
                <a:solidFill>
                  <a:srgbClr val="FFFF00"/>
                </a:solidFill>
              </a:rPr>
              <a:t>ИНТЕРМЕДИЈЕРНИ МЕТАБОЛИЗАМ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en-GB" sz="1000">
              <a:cs typeface="Arial" charset="0"/>
            </a:endParaRPr>
          </a:p>
          <a:p>
            <a:pPr algn="just">
              <a:lnSpc>
                <a:spcPct val="90000"/>
              </a:lnSpc>
            </a:pPr>
            <a:r>
              <a:rPr lang="hr-HR" sz="2000">
                <a:cs typeface="Arial" charset="0"/>
              </a:rPr>
              <a:t>регулација концентрације разних органских једињења у крви, који су метаболички прекурсори или супстрати за остала ткива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hr-HR" sz="2000">
              <a:cs typeface="Arial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hr-HR" sz="2000">
                <a:cs typeface="Arial" charset="0"/>
              </a:rPr>
              <a:t>УЛОГА У:</a:t>
            </a:r>
          </a:p>
          <a:p>
            <a:pPr algn="just">
              <a:lnSpc>
                <a:spcPct val="90000"/>
              </a:lnSpc>
            </a:pPr>
            <a:r>
              <a:rPr lang="en-GB" sz="2000">
                <a:solidFill>
                  <a:srgbClr val="FFFF00"/>
                </a:solidFill>
                <a:cs typeface="Arial" charset="0"/>
              </a:rPr>
              <a:t>метаболизму угљених хидрата</a:t>
            </a:r>
          </a:p>
          <a:p>
            <a:pPr algn="just">
              <a:lnSpc>
                <a:spcPct val="90000"/>
              </a:lnSpc>
            </a:pPr>
            <a:r>
              <a:rPr lang="en-GB" sz="2000">
                <a:solidFill>
                  <a:srgbClr val="FFFF00"/>
                </a:solidFill>
                <a:cs typeface="Arial" charset="0"/>
              </a:rPr>
              <a:t>метаболизму липида</a:t>
            </a:r>
          </a:p>
          <a:p>
            <a:pPr>
              <a:lnSpc>
                <a:spcPct val="90000"/>
              </a:lnSpc>
            </a:pPr>
            <a:r>
              <a:rPr lang="en-GB" sz="2000">
                <a:solidFill>
                  <a:srgbClr val="FFFF00"/>
                </a:solidFill>
                <a:cs typeface="Arial" charset="0"/>
              </a:rPr>
              <a:t>метаболизму протеина</a:t>
            </a:r>
            <a:endParaRPr lang="en-GB" sz="2000">
              <a:solidFill>
                <a:srgbClr val="FFFF00"/>
              </a:solidFill>
            </a:endParaRPr>
          </a:p>
        </p:txBody>
      </p:sp>
      <p:pic>
        <p:nvPicPr>
          <p:cNvPr id="870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0"/>
            <a:ext cx="44196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43550" y="4741863"/>
            <a:ext cx="3600450" cy="211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1513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4968875" cy="6192837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GB" sz="3600" b="1" dirty="0">
                <a:solidFill>
                  <a:srgbClr val="FFFF00"/>
                </a:solidFill>
                <a:cs typeface="Arial" charset="0"/>
              </a:rPr>
              <a:t>МЕТАБОЛИЗАМ УГЉЕНИХ ХИДРАТА</a:t>
            </a:r>
            <a:r>
              <a:rPr lang="en-GB" sz="3600" dirty="0">
                <a:cs typeface="Arial" charset="0"/>
              </a:rPr>
              <a:t> </a:t>
            </a:r>
            <a:endParaRPr lang="sr-Latn-CS" sz="3600" dirty="0">
              <a:cs typeface="Arial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sr-Latn-CS" sz="1400" dirty="0"/>
          </a:p>
          <a:p>
            <a:pPr marL="609600" indent="-609600">
              <a:lnSpc>
                <a:spcPct val="90000"/>
              </a:lnSpc>
            </a:pPr>
            <a:r>
              <a:rPr lang="en-GB" dirty="0" err="1">
                <a:cs typeface="Arial" charset="0"/>
              </a:rPr>
              <a:t>глукокиназа</a:t>
            </a:r>
            <a:r>
              <a:rPr lang="en-GB" dirty="0">
                <a:cs typeface="Arial" charset="0"/>
              </a:rPr>
              <a:t> </a:t>
            </a:r>
            <a:endParaRPr lang="sr-Latn-CS" dirty="0">
              <a:cs typeface="Arial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sr-Latn-CS" sz="1200" dirty="0">
              <a:cs typeface="Arial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sr-Latn-CS" dirty="0">
                <a:cs typeface="Arial" charset="0"/>
              </a:rPr>
              <a:t>глукозо-6-фосфатаза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sr-Latn-CS" sz="1200" dirty="0">
              <a:cs typeface="Arial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en-GB" dirty="0" err="1">
                <a:cs typeface="Arial" charset="0"/>
              </a:rPr>
              <a:t>гликоген</a:t>
            </a:r>
            <a:r>
              <a:rPr lang="en-GB" dirty="0">
                <a:cs typeface="Arial" charset="0"/>
              </a:rPr>
              <a:t> </a:t>
            </a:r>
            <a:endParaRPr lang="sr-Latn-CS" dirty="0">
              <a:cs typeface="Arial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n-GB" sz="1200" dirty="0">
              <a:cs typeface="Arial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en-GB" dirty="0" err="1">
                <a:cs typeface="Arial" charset="0"/>
              </a:rPr>
              <a:t>глуконеогенеза</a:t>
            </a:r>
            <a:endParaRPr lang="sr-Latn-CS" dirty="0">
              <a:cs typeface="Arial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n-GB" sz="1200" dirty="0">
              <a:cs typeface="Arial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en-GB" dirty="0" err="1">
                <a:cs typeface="Arial" charset="0"/>
              </a:rPr>
              <a:t>трансформација</a:t>
            </a:r>
            <a:r>
              <a:rPr lang="en-GB" dirty="0">
                <a:cs typeface="Arial" charset="0"/>
              </a:rPr>
              <a:t> </a:t>
            </a:r>
            <a:r>
              <a:rPr lang="en-GB" dirty="0" err="1">
                <a:cs typeface="Arial" charset="0"/>
              </a:rPr>
              <a:t>галактозе</a:t>
            </a:r>
            <a:r>
              <a:rPr lang="en-GB" dirty="0">
                <a:cs typeface="Arial" charset="0"/>
              </a:rPr>
              <a:t> и </a:t>
            </a:r>
            <a:r>
              <a:rPr lang="en-GB" dirty="0" err="1">
                <a:cs typeface="Arial" charset="0"/>
              </a:rPr>
              <a:t>фруктоз</a:t>
            </a:r>
            <a:r>
              <a:rPr lang="sr-Latn-CS" dirty="0">
                <a:cs typeface="Arial" charset="0"/>
              </a:rPr>
              <a:t>е</a:t>
            </a:r>
            <a:r>
              <a:rPr lang="en-GB" dirty="0">
                <a:cs typeface="Arial" charset="0"/>
              </a:rPr>
              <a:t> у </a:t>
            </a:r>
            <a:r>
              <a:rPr lang="en-GB" dirty="0" err="1">
                <a:cs typeface="Arial" charset="0"/>
              </a:rPr>
              <a:t>глукозу</a:t>
            </a:r>
            <a:r>
              <a:rPr lang="en-GB" dirty="0">
                <a:cs typeface="Arial" charset="0"/>
              </a:rPr>
              <a:t> </a:t>
            </a:r>
          </a:p>
        </p:txBody>
      </p:sp>
      <p:pic>
        <p:nvPicPr>
          <p:cNvPr id="880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0"/>
            <a:ext cx="4284662" cy="289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3429000"/>
            <a:ext cx="4211637" cy="318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553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260350"/>
            <a:ext cx="4321175" cy="61214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GB" sz="2800" b="1">
                <a:solidFill>
                  <a:srgbClr val="FFFF00"/>
                </a:solidFill>
                <a:cs typeface="Arial" charset="0"/>
              </a:rPr>
              <a:t>МЕТАБОЛИЗАМ ЛИПИДА</a:t>
            </a:r>
            <a:endParaRPr lang="sr-Latn-CS" sz="2800" b="1">
              <a:solidFill>
                <a:srgbClr val="FFFF00"/>
              </a:solidFill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1200">
              <a:solidFill>
                <a:srgbClr val="FFFF00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n-GB" sz="2800">
                <a:cs typeface="Arial" charset="0"/>
              </a:rPr>
              <a:t>синтеза ендогених три</a:t>
            </a:r>
            <a:r>
              <a:rPr lang="sr-Latn-CS" sz="2800">
                <a:cs typeface="Arial" charset="0"/>
              </a:rPr>
              <a:t>ацил</a:t>
            </a:r>
            <a:r>
              <a:rPr lang="en-GB" sz="2800">
                <a:cs typeface="Arial" charset="0"/>
              </a:rPr>
              <a:t>глицер</a:t>
            </a:r>
            <a:r>
              <a:rPr lang="sr-Latn-CS" sz="2800">
                <a:cs typeface="Arial" charset="0"/>
              </a:rPr>
              <a:t>ол</a:t>
            </a:r>
            <a:r>
              <a:rPr lang="en-GB" sz="2800">
                <a:cs typeface="Arial" charset="0"/>
              </a:rPr>
              <a:t>а (VLDL)</a:t>
            </a:r>
            <a:endParaRPr lang="sr-Latn-CS" sz="2800"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1000"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n-GB" sz="2800">
                <a:cs typeface="Arial" charset="0"/>
              </a:rPr>
              <a:t>синтеза сложених липида – фосфолипида и сфинголипида </a:t>
            </a:r>
            <a:endParaRPr lang="sr-Latn-CS" sz="2800"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1000"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n-GB" sz="2800">
                <a:cs typeface="Arial" charset="0"/>
              </a:rPr>
              <a:t>синтеза ендогеног холестерола </a:t>
            </a:r>
            <a:endParaRPr lang="sr-Latn-CS" sz="2800"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1000"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n-GB" sz="2800">
                <a:cs typeface="Arial" charset="0"/>
              </a:rPr>
              <a:t>синтеза HDL-а </a:t>
            </a:r>
          </a:p>
          <a:p>
            <a:pPr>
              <a:lnSpc>
                <a:spcPct val="80000"/>
              </a:lnSpc>
            </a:pPr>
            <a:r>
              <a:rPr lang="en-GB" sz="2800">
                <a:cs typeface="Arial" charset="0"/>
              </a:rPr>
              <a:t>синтеза ацетонских </a:t>
            </a:r>
            <a:r>
              <a:rPr lang="sr-Cyrl-CS" sz="2800">
                <a:cs typeface="Arial" charset="0"/>
              </a:rPr>
              <a:t>– кетонских </a:t>
            </a:r>
            <a:r>
              <a:rPr lang="en-GB" sz="2800">
                <a:cs typeface="Arial" charset="0"/>
              </a:rPr>
              <a:t>тела</a:t>
            </a:r>
            <a:endParaRPr lang="en-US" sz="2800"/>
          </a:p>
        </p:txBody>
      </p:sp>
      <p:pic>
        <p:nvPicPr>
          <p:cNvPr id="890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0"/>
            <a:ext cx="471646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3284538"/>
            <a:ext cx="4716462" cy="357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90900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950" y="260350"/>
            <a:ext cx="4248150" cy="626427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GB" b="1" dirty="0">
                <a:solidFill>
                  <a:srgbClr val="FFFF00"/>
                </a:solidFill>
                <a:cs typeface="Arial" charset="0"/>
              </a:rPr>
              <a:t>МЕТАБОЛИЗАМ ПРОТЕИНА </a:t>
            </a:r>
            <a:endParaRPr lang="en-GB" dirty="0">
              <a:solidFill>
                <a:srgbClr val="FFFF00"/>
              </a:solidFill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 sz="1200" dirty="0">
              <a:solidFill>
                <a:srgbClr val="FFFF00"/>
              </a:solidFill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GB" sz="2400" dirty="0" err="1">
                <a:cs typeface="Arial" charset="0"/>
              </a:rPr>
              <a:t>синтеза</a:t>
            </a:r>
            <a:r>
              <a:rPr lang="en-GB" sz="2400" dirty="0">
                <a:cs typeface="Arial" charset="0"/>
              </a:rPr>
              <a:t> </a:t>
            </a:r>
            <a:r>
              <a:rPr lang="en-GB" sz="2400" dirty="0" err="1">
                <a:cs typeface="Arial" charset="0"/>
              </a:rPr>
              <a:t>свих</a:t>
            </a:r>
            <a:r>
              <a:rPr lang="en-GB" sz="2400" dirty="0">
                <a:cs typeface="Arial" charset="0"/>
              </a:rPr>
              <a:t> </a:t>
            </a:r>
            <a:r>
              <a:rPr lang="en-GB" sz="2400" dirty="0" err="1">
                <a:cs typeface="Arial" charset="0"/>
              </a:rPr>
              <a:t>плазма</a:t>
            </a:r>
            <a:r>
              <a:rPr lang="en-GB" sz="2400" dirty="0">
                <a:cs typeface="Arial" charset="0"/>
              </a:rPr>
              <a:t> </a:t>
            </a:r>
            <a:r>
              <a:rPr lang="en-GB" sz="2400" dirty="0" err="1">
                <a:cs typeface="Arial" charset="0"/>
              </a:rPr>
              <a:t>протеинa</a:t>
            </a:r>
            <a:r>
              <a:rPr lang="en-GB" sz="2400" dirty="0">
                <a:cs typeface="Arial" charset="0"/>
              </a:rPr>
              <a:t>, </a:t>
            </a:r>
            <a:r>
              <a:rPr lang="en-GB" sz="2400" dirty="0" err="1">
                <a:cs typeface="Arial" charset="0"/>
              </a:rPr>
              <a:t>осим</a:t>
            </a:r>
            <a:r>
              <a:rPr lang="en-GB" sz="2400" dirty="0">
                <a:cs typeface="Arial" charset="0"/>
              </a:rPr>
              <a:t> </a:t>
            </a:r>
            <a:r>
              <a:rPr lang="en-GB" sz="2400" dirty="0">
                <a:cs typeface="Arial" charset="0"/>
                <a:sym typeface="Symbol" pitchFamily="18" charset="2"/>
              </a:rPr>
              <a:t></a:t>
            </a:r>
            <a:r>
              <a:rPr lang="en-GB" sz="2400" dirty="0">
                <a:cs typeface="Arial" charset="0"/>
              </a:rPr>
              <a:t>-</a:t>
            </a:r>
            <a:r>
              <a:rPr lang="en-GB" sz="2400" dirty="0" err="1">
                <a:cs typeface="Arial" charset="0"/>
              </a:rPr>
              <a:t>глобулина</a:t>
            </a:r>
            <a:endParaRPr lang="sr-Latn-CS" sz="2400" dirty="0"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 sz="900" dirty="0"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GB" sz="2400" dirty="0" err="1">
                <a:cs typeface="Arial" charset="0"/>
              </a:rPr>
              <a:t>катаболизам</a:t>
            </a:r>
            <a:r>
              <a:rPr lang="en-GB" sz="2400" dirty="0">
                <a:cs typeface="Arial" charset="0"/>
              </a:rPr>
              <a:t> </a:t>
            </a:r>
            <a:r>
              <a:rPr lang="en-GB" sz="2400" dirty="0" err="1">
                <a:cs typeface="Arial" charset="0"/>
              </a:rPr>
              <a:t>аминокиселина</a:t>
            </a:r>
            <a:r>
              <a:rPr lang="en-GB" sz="2400" dirty="0">
                <a:cs typeface="Arial" charset="0"/>
              </a:rPr>
              <a:t> и  </a:t>
            </a:r>
            <a:r>
              <a:rPr lang="en-GB" sz="2400" dirty="0" err="1">
                <a:cs typeface="Arial" charset="0"/>
              </a:rPr>
              <a:t>разлагање</a:t>
            </a:r>
            <a:r>
              <a:rPr lang="en-GB" sz="2400" dirty="0">
                <a:cs typeface="Arial" charset="0"/>
              </a:rPr>
              <a:t> </a:t>
            </a:r>
            <a:r>
              <a:rPr lang="en-GB" sz="2400" dirty="0" err="1">
                <a:cs typeface="Arial" charset="0"/>
              </a:rPr>
              <a:t>протеина</a:t>
            </a:r>
            <a:r>
              <a:rPr lang="en-GB" sz="2400" dirty="0">
                <a:cs typeface="Arial" charset="0"/>
              </a:rPr>
              <a:t> </a:t>
            </a:r>
            <a:r>
              <a:rPr lang="en-GB" sz="2400" dirty="0" err="1">
                <a:cs typeface="Arial" charset="0"/>
              </a:rPr>
              <a:t>крвне</a:t>
            </a:r>
            <a:r>
              <a:rPr lang="en-GB" sz="2400" dirty="0">
                <a:cs typeface="Arial" charset="0"/>
              </a:rPr>
              <a:t> </a:t>
            </a:r>
            <a:r>
              <a:rPr lang="en-GB" sz="2400" dirty="0" err="1">
                <a:cs typeface="Arial" charset="0"/>
              </a:rPr>
              <a:t>плазме</a:t>
            </a:r>
            <a:endParaRPr lang="sr-Latn-CS" sz="2400" dirty="0"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 sz="900" dirty="0"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GB" sz="2400" dirty="0" err="1">
                <a:cs typeface="Arial" charset="0"/>
              </a:rPr>
              <a:t>синтеза</a:t>
            </a:r>
            <a:r>
              <a:rPr lang="en-GB" sz="2400" dirty="0">
                <a:cs typeface="Arial" charset="0"/>
              </a:rPr>
              <a:t> </a:t>
            </a:r>
            <a:r>
              <a:rPr lang="en-GB" sz="2400" dirty="0" err="1">
                <a:cs typeface="Arial" charset="0"/>
              </a:rPr>
              <a:t>урее</a:t>
            </a:r>
            <a:r>
              <a:rPr lang="en-GB" sz="2400" dirty="0">
                <a:cs typeface="Arial" charset="0"/>
              </a:rPr>
              <a:t> </a:t>
            </a:r>
            <a:endParaRPr lang="sr-Latn-CS" sz="2400" dirty="0"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 sz="900" dirty="0"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GB" sz="2400" dirty="0" err="1">
                <a:cs typeface="Arial" charset="0"/>
              </a:rPr>
              <a:t>синтеза</a:t>
            </a:r>
            <a:r>
              <a:rPr lang="en-GB" sz="2400" dirty="0">
                <a:cs typeface="Arial" charset="0"/>
              </a:rPr>
              <a:t> </a:t>
            </a:r>
            <a:r>
              <a:rPr lang="en-GB" sz="2400" dirty="0" err="1">
                <a:cs typeface="Arial" charset="0"/>
              </a:rPr>
              <a:t>аминокиселина</a:t>
            </a:r>
            <a:endParaRPr lang="sr-Latn-CS" sz="2400" dirty="0"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 sz="900" dirty="0"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GB" sz="2400" dirty="0" err="1">
                <a:cs typeface="Arial" charset="0"/>
              </a:rPr>
              <a:t>разградња</a:t>
            </a:r>
            <a:r>
              <a:rPr lang="en-GB" sz="2400" dirty="0">
                <a:cs typeface="Arial" charset="0"/>
              </a:rPr>
              <a:t> </a:t>
            </a:r>
            <a:r>
              <a:rPr lang="en-GB" sz="2400" dirty="0" err="1">
                <a:cs typeface="Arial" charset="0"/>
              </a:rPr>
              <a:t>пуринских</a:t>
            </a:r>
            <a:r>
              <a:rPr lang="en-GB" sz="2400" dirty="0">
                <a:cs typeface="Arial" charset="0"/>
              </a:rPr>
              <a:t> и </a:t>
            </a:r>
            <a:r>
              <a:rPr lang="en-GB" sz="2400" dirty="0" err="1">
                <a:cs typeface="Arial" charset="0"/>
              </a:rPr>
              <a:t>пиримидинских</a:t>
            </a:r>
            <a:r>
              <a:rPr lang="en-GB" sz="2400" dirty="0">
                <a:cs typeface="Arial" charset="0"/>
              </a:rPr>
              <a:t> </a:t>
            </a:r>
            <a:r>
              <a:rPr lang="en-GB" sz="2400" dirty="0" err="1">
                <a:cs typeface="Arial" charset="0"/>
              </a:rPr>
              <a:t>нуклеотида</a:t>
            </a:r>
            <a:endParaRPr lang="sr-Latn-CS" sz="2400" dirty="0"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 sz="2400" dirty="0">
              <a:cs typeface="Arial" charset="0"/>
            </a:endParaRPr>
          </a:p>
        </p:txBody>
      </p:sp>
      <p:pic>
        <p:nvPicPr>
          <p:cNvPr id="901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4663" y="3500438"/>
            <a:ext cx="4859337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0"/>
            <a:ext cx="471646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733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sr-Cyrl-CS">
                <a:solidFill>
                  <a:srgbClr val="FFFF00"/>
                </a:solidFill>
              </a:rPr>
              <a:t>СТАЊЕ СИТОСТИ</a:t>
            </a:r>
            <a:endParaRPr lang="en-US">
              <a:solidFill>
                <a:srgbClr val="FFFF00"/>
              </a:solidFill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2819400" cy="5943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CS" sz="1800"/>
              <a:t>Траје до 4 часа непосредно по уношењу хранљивих материја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Cyrl-CS" sz="800"/>
          </a:p>
          <a:p>
            <a:pPr>
              <a:lnSpc>
                <a:spcPct val="80000"/>
              </a:lnSpc>
            </a:pPr>
            <a:r>
              <a:rPr lang="sr-Cyrl-CS" sz="1800"/>
              <a:t>П</a:t>
            </a:r>
            <a:r>
              <a:rPr lang="sr-Latn-CS" sz="1800"/>
              <a:t>ривремено порасту концентрације глукозе, амино-киселина и триацилглицерола у крви</a:t>
            </a:r>
            <a:r>
              <a:rPr lang="en-US" sz="1800"/>
              <a:t> </a:t>
            </a:r>
            <a:endParaRPr lang="sr-Cyrl-CS" sz="18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Cyrl-CS" sz="800"/>
          </a:p>
          <a:p>
            <a:pPr>
              <a:lnSpc>
                <a:spcPct val="80000"/>
              </a:lnSpc>
            </a:pPr>
            <a:r>
              <a:rPr lang="sr-Cyrl-CS" sz="1800"/>
              <a:t>П</a:t>
            </a:r>
            <a:r>
              <a:rPr lang="sr-Latn-CS" sz="1800"/>
              <a:t>овећава се секреција инсулина а смањује лучење глукагона</a:t>
            </a:r>
            <a:r>
              <a:rPr lang="en-US" sz="1800"/>
              <a:t> </a:t>
            </a:r>
            <a:endParaRPr lang="sr-Cyrl-CS" sz="18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Cyrl-CS" sz="800"/>
          </a:p>
          <a:p>
            <a:pPr>
              <a:lnSpc>
                <a:spcPct val="80000"/>
              </a:lnSpc>
            </a:pPr>
            <a:r>
              <a:rPr lang="sr-Cyrl-CS" sz="1800"/>
              <a:t>П</a:t>
            </a:r>
            <a:r>
              <a:rPr lang="sr-Latn-CS" sz="1800"/>
              <a:t>окрећ</a:t>
            </a:r>
            <a:r>
              <a:rPr lang="sr-Cyrl-CS" sz="1800"/>
              <a:t>е се</a:t>
            </a:r>
            <a:r>
              <a:rPr lang="sr-Latn-CS" sz="1800"/>
              <a:t> анаболичк</a:t>
            </a:r>
            <a:r>
              <a:rPr lang="sr-Cyrl-CS" sz="1800"/>
              <a:t>а</a:t>
            </a:r>
            <a:r>
              <a:rPr lang="sr-Latn-CS" sz="1800"/>
              <a:t> фаз</a:t>
            </a:r>
            <a:r>
              <a:rPr lang="sr-Cyrl-CS" sz="1800"/>
              <a:t>а</a:t>
            </a:r>
            <a:r>
              <a:rPr lang="sr-Latn-CS" sz="1800"/>
              <a:t> у ткивима, нарочито у јетри, скелетним мишићима и масном ткиву</a:t>
            </a:r>
            <a:r>
              <a:rPr lang="en-US" sz="1800"/>
              <a:t> </a:t>
            </a:r>
          </a:p>
        </p:txBody>
      </p:sp>
      <p:pic>
        <p:nvPicPr>
          <p:cNvPr id="1382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784350"/>
            <a:ext cx="6400800" cy="507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5270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sr-Cyrl-CS" sz="3600">
                <a:solidFill>
                  <a:srgbClr val="FFFF00"/>
                </a:solidFill>
              </a:rPr>
              <a:t>СТАЊЕ ГЛАДОВАЊА</a:t>
            </a:r>
            <a:endParaRPr lang="en-US" sz="3600">
              <a:solidFill>
                <a:srgbClr val="FFFF00"/>
              </a:solidFill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0" y="914400"/>
            <a:ext cx="3429000" cy="5943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Latn-CS" sz="2400"/>
              <a:t>Када је допремање хране (угљених хидрата, протеина и масти) нередовно или прекинуто</a:t>
            </a:r>
            <a:r>
              <a:rPr lang="en-US" sz="2400"/>
              <a:t> </a:t>
            </a:r>
            <a:endParaRPr lang="sr-Cyrl-CS" sz="24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Cyrl-CS" sz="800"/>
          </a:p>
          <a:p>
            <a:pPr>
              <a:lnSpc>
                <a:spcPct val="80000"/>
              </a:lnSpc>
            </a:pPr>
            <a:r>
              <a:rPr lang="sr-Latn-CS" sz="2400"/>
              <a:t>Α-ћелије (алфа-ћелије) Лангерхансових острваца панкреаса у овом стању луче повећане количине глукагона</a:t>
            </a:r>
            <a:r>
              <a:rPr lang="en-US" sz="2400"/>
              <a:t> </a:t>
            </a:r>
            <a:endParaRPr lang="sr-Cyrl-CS" sz="24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Cyrl-CS" sz="800"/>
          </a:p>
          <a:p>
            <a:pPr>
              <a:lnSpc>
                <a:spcPct val="80000"/>
              </a:lnSpc>
            </a:pPr>
            <a:r>
              <a:rPr lang="sr-Latn-CS" sz="2400" b="1">
                <a:solidFill>
                  <a:srgbClr val="FFFF00"/>
                </a:solidFill>
              </a:rPr>
              <a:t>ГЛИКОГЕНОЛИЗ</a:t>
            </a:r>
            <a:r>
              <a:rPr lang="sr-Cyrl-CS" sz="2400" b="1">
                <a:solidFill>
                  <a:srgbClr val="FFFF00"/>
                </a:solidFill>
              </a:rPr>
              <a:t>А</a:t>
            </a:r>
            <a:r>
              <a:rPr lang="en-US" sz="2400">
                <a:solidFill>
                  <a:srgbClr val="FFFF00"/>
                </a:solidFill>
              </a:rPr>
              <a:t> </a:t>
            </a:r>
            <a:endParaRPr lang="sr-Cyrl-CS" sz="240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Cyrl-CS" sz="80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sr-Latn-CS" sz="2400" b="1">
                <a:solidFill>
                  <a:srgbClr val="FFFF00"/>
                </a:solidFill>
              </a:rPr>
              <a:t>ГЛУКОНЕОГЕНЕЗ</a:t>
            </a:r>
            <a:r>
              <a:rPr lang="sr-Cyrl-CS" sz="2400" b="1">
                <a:solidFill>
                  <a:srgbClr val="FFFF00"/>
                </a:solidFill>
              </a:rPr>
              <a:t>А</a:t>
            </a:r>
            <a:r>
              <a:rPr lang="en-US" sz="2400">
                <a:solidFill>
                  <a:srgbClr val="FFFF00"/>
                </a:solidFill>
              </a:rPr>
              <a:t> </a:t>
            </a:r>
            <a:endParaRPr lang="sr-Cyrl-CS" sz="240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sr-Latn-CS" sz="2400" b="1">
                <a:solidFill>
                  <a:srgbClr val="FFFF00"/>
                </a:solidFill>
              </a:rPr>
              <a:t>КЕТОГЕНЕЗ</a:t>
            </a:r>
            <a:r>
              <a:rPr lang="sr-Cyrl-CS" sz="2400" b="1">
                <a:solidFill>
                  <a:srgbClr val="FFFF00"/>
                </a:solidFill>
              </a:rPr>
              <a:t>А</a:t>
            </a:r>
            <a:r>
              <a:rPr lang="en-US" sz="2400">
                <a:solidFill>
                  <a:srgbClr val="FFFF00"/>
                </a:solidFill>
              </a:rPr>
              <a:t> </a:t>
            </a:r>
            <a:endParaRPr lang="sr-Cyrl-CS" sz="240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Cyrl-CS" sz="80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sr-Latn-CS" sz="2400" b="1">
                <a:solidFill>
                  <a:srgbClr val="FFFF00"/>
                </a:solidFill>
              </a:rPr>
              <a:t>ЛИПОЛИЗ</a:t>
            </a:r>
            <a:r>
              <a:rPr lang="sr-Cyrl-CS" sz="2400" b="1">
                <a:solidFill>
                  <a:srgbClr val="FFFF00"/>
                </a:solidFill>
              </a:rPr>
              <a:t>А</a:t>
            </a:r>
            <a:r>
              <a:rPr lang="en-US" sz="2400"/>
              <a:t> </a:t>
            </a:r>
          </a:p>
        </p:txBody>
      </p:sp>
      <p:pic>
        <p:nvPicPr>
          <p:cNvPr id="1392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1200"/>
            <a:ext cx="5715000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997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333375"/>
            <a:ext cx="5181600" cy="30194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hr-HR" sz="2800" b="1">
                <a:solidFill>
                  <a:srgbClr val="FFFF00"/>
                </a:solidFill>
              </a:rPr>
              <a:t>ЕКСКРЕТОРНА УЛОГА ЈЕТРЕ</a:t>
            </a:r>
            <a:endParaRPr lang="en-GB" sz="2800">
              <a:solidFill>
                <a:srgbClr val="FFFF00"/>
              </a:solidFill>
              <a:cs typeface="Arial" charset="0"/>
            </a:endParaRPr>
          </a:p>
          <a:p>
            <a:r>
              <a:rPr lang="hr-HR" sz="2400">
                <a:cs typeface="Arial" charset="0"/>
              </a:rPr>
              <a:t>синтеза и лучење жучи</a:t>
            </a:r>
            <a:endParaRPr lang="sr-Cyrl-CS" sz="2400">
              <a:cs typeface="Arial" charset="0"/>
            </a:endParaRPr>
          </a:p>
          <a:p>
            <a:r>
              <a:rPr lang="sr-Cyrl-CS" sz="2400" b="1">
                <a:solidFill>
                  <a:srgbClr val="FFFF00"/>
                </a:solidFill>
                <a:cs typeface="Arial" charset="0"/>
              </a:rPr>
              <a:t>ЖУЧ</a:t>
            </a:r>
            <a:r>
              <a:rPr lang="sr-Cyrl-CS" sz="2400">
                <a:cs typeface="Arial" charset="0"/>
              </a:rPr>
              <a:t>: жучне киселине, жучне соли, фосфолипиди, слободни холестерол, жучне боје</a:t>
            </a:r>
            <a:endParaRPr lang="en-US" sz="2400">
              <a:cs typeface="Arial" charset="0"/>
            </a:endParaRPr>
          </a:p>
        </p:txBody>
      </p:sp>
      <p:pic>
        <p:nvPicPr>
          <p:cNvPr id="911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9088" y="0"/>
            <a:ext cx="3744912" cy="342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97250"/>
            <a:ext cx="5867400" cy="346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41" name="Rectangle 5"/>
          <p:cNvSpPr>
            <a:spLocks noChangeArrowheads="1"/>
          </p:cNvSpPr>
          <p:nvPr/>
        </p:nvSpPr>
        <p:spPr bwMode="auto">
          <a:xfrm>
            <a:off x="5867400" y="3352800"/>
            <a:ext cx="32766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r>
              <a:rPr lang="sr-Cyrl-CS">
                <a:effectLst>
                  <a:outerShdw blurRad="38100" dist="38100" dir="2700000" algn="tl">
                    <a:srgbClr val="000000"/>
                  </a:outerShdw>
                </a:effectLst>
              </a:rPr>
              <a:t>Кључни корак – </a:t>
            </a:r>
            <a:r>
              <a:rPr lang="sr-Cyrl-C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7-</a:t>
            </a:r>
            <a:r>
              <a:rPr lang="el-GR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α</a:t>
            </a:r>
            <a:r>
              <a:rPr lang="sr-Cyrl-C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-хидроксилаза</a:t>
            </a:r>
            <a:r>
              <a:rPr lang="sr-Cyrl-CS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, увођење </a:t>
            </a:r>
            <a:r>
              <a:rPr lang="sr-Latn-CS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OH</a:t>
            </a:r>
            <a:r>
              <a:rPr lang="sr-Cyrl-CS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групе на </a:t>
            </a:r>
            <a:r>
              <a:rPr lang="sr-Latn-CS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C</a:t>
            </a:r>
            <a:r>
              <a:rPr lang="sr-Cyrl-CS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7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sr-Cyrl-CS" sz="80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r>
              <a:rPr lang="sr-Cyrl-CS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Промена конформације А и Б прстена из </a:t>
            </a:r>
            <a:r>
              <a:rPr lang="sr-Latn-CS" i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trans</a:t>
            </a:r>
            <a:r>
              <a:rPr lang="sr-Cyrl-CS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у </a:t>
            </a:r>
            <a:r>
              <a:rPr lang="sr-Latn-CS" i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cis</a:t>
            </a:r>
            <a:r>
              <a:rPr lang="sr-Cyrl-CS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– све хидрофилне групе су постављене са исте стране молекула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sr-Cyrl-CS" sz="80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r>
              <a:rPr lang="sr-Cyrl-CS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Коњугација са глицином и таурином – </a:t>
            </a:r>
            <a:r>
              <a:rPr lang="sr-Cyrl-CS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ЖУЧНЕ СОЛИ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sr-Cyrl-CS" sz="800" b="1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r>
              <a:rPr lang="sr-Cyrl-C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ЕНТЕРОХЕПАТИЧКА ЦИРКУЛАЦИЈА</a:t>
            </a:r>
            <a:endParaRPr lang="sr-Latn-CS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 advTm="7917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381000"/>
            <a:ext cx="4752975" cy="62166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hr-HR" b="1" dirty="0">
                <a:solidFill>
                  <a:srgbClr val="FFFF00"/>
                </a:solidFill>
              </a:rPr>
              <a:t>ОДБРАМБЕНА И ДЕТОКСИКАЦИО</a:t>
            </a:r>
            <a:r>
              <a:rPr lang="sr-Cyrl-CS" b="1" dirty="0">
                <a:solidFill>
                  <a:srgbClr val="FFFF00"/>
                </a:solidFill>
              </a:rPr>
              <a:t>Н</a:t>
            </a:r>
            <a:r>
              <a:rPr lang="hr-HR" b="1" dirty="0">
                <a:solidFill>
                  <a:srgbClr val="FFFF00"/>
                </a:solidFill>
              </a:rPr>
              <a:t>А УЛОГА ЈЕТРЕ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900" dirty="0">
              <a:solidFill>
                <a:srgbClr val="FFFF00"/>
              </a:solidFill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n-GB" sz="1800" b="1" dirty="0" err="1">
                <a:solidFill>
                  <a:srgbClr val="FFFF00"/>
                </a:solidFill>
                <a:cs typeface="Arial" charset="0"/>
              </a:rPr>
              <a:t>Купферове</a:t>
            </a:r>
            <a:r>
              <a:rPr lang="en-GB" sz="1800" b="1" dirty="0">
                <a:solidFill>
                  <a:srgbClr val="FFFF00"/>
                </a:solidFill>
                <a:cs typeface="Arial" charset="0"/>
              </a:rPr>
              <a:t> </a:t>
            </a:r>
            <a:r>
              <a:rPr lang="en-GB" sz="1800" b="1" dirty="0" err="1">
                <a:solidFill>
                  <a:srgbClr val="FFFF00"/>
                </a:solidFill>
                <a:cs typeface="Arial" charset="0"/>
              </a:rPr>
              <a:t>ћелије</a:t>
            </a:r>
            <a:r>
              <a:rPr lang="en-GB" sz="1800" b="1" dirty="0">
                <a:cs typeface="Arial" charset="0"/>
              </a:rPr>
              <a:t>,</a:t>
            </a:r>
            <a:r>
              <a:rPr lang="en-GB" sz="1800" dirty="0">
                <a:cs typeface="Arial" charset="0"/>
              </a:rPr>
              <a:t> </a:t>
            </a:r>
            <a:r>
              <a:rPr lang="en-GB" sz="1800" dirty="0" err="1">
                <a:cs typeface="Arial" charset="0"/>
              </a:rPr>
              <a:t>које</a:t>
            </a:r>
            <a:r>
              <a:rPr lang="en-GB" sz="1800" dirty="0">
                <a:cs typeface="Arial" charset="0"/>
              </a:rPr>
              <a:t> </a:t>
            </a:r>
            <a:r>
              <a:rPr lang="en-GB" sz="1800" dirty="0" err="1">
                <a:cs typeface="Arial" charset="0"/>
              </a:rPr>
              <a:t>имају</a:t>
            </a:r>
            <a:r>
              <a:rPr lang="en-GB" sz="1800" dirty="0">
                <a:cs typeface="Arial" charset="0"/>
              </a:rPr>
              <a:t> </a:t>
            </a:r>
            <a:r>
              <a:rPr lang="en-GB" sz="1800" dirty="0" err="1">
                <a:cs typeface="Arial" charset="0"/>
              </a:rPr>
              <a:t>способност</a:t>
            </a:r>
            <a:r>
              <a:rPr lang="en-GB" sz="1800" dirty="0">
                <a:cs typeface="Arial" charset="0"/>
              </a:rPr>
              <a:t> </a:t>
            </a:r>
            <a:r>
              <a:rPr lang="en-GB" sz="1800" dirty="0" err="1">
                <a:cs typeface="Arial" charset="0"/>
              </a:rPr>
              <a:t>фагоцитозе</a:t>
            </a:r>
            <a:endParaRPr lang="sr-Latn-CS" sz="1800" dirty="0"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800" dirty="0"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hr-HR" sz="1800" b="1" dirty="0">
                <a:solidFill>
                  <a:srgbClr val="FFFF00"/>
                </a:solidFill>
                <a:cs typeface="Arial" charset="0"/>
              </a:rPr>
              <a:t>НЕУТРАЛИЗАЦИЈА И ДЕТОКСИКАЦИЈА</a:t>
            </a:r>
            <a:r>
              <a:rPr lang="hr-HR" sz="1800" b="1" dirty="0">
                <a:cs typeface="Arial" charset="0"/>
              </a:rPr>
              <a:t> </a:t>
            </a:r>
            <a:r>
              <a:rPr lang="hr-HR" sz="1800" dirty="0">
                <a:cs typeface="Arial" charset="0"/>
              </a:rPr>
              <a:t>многих штетних материја, као и материја које нису више потребне организму, као што су: </a:t>
            </a:r>
          </a:p>
          <a:p>
            <a:pPr lvl="1">
              <a:lnSpc>
                <a:spcPct val="80000"/>
              </a:lnSpc>
            </a:pPr>
            <a:r>
              <a:rPr lang="hr-HR" sz="1600" dirty="0">
                <a:cs typeface="Arial" charset="0"/>
              </a:rPr>
              <a:t>билирубин</a:t>
            </a:r>
          </a:p>
          <a:p>
            <a:pPr lvl="1">
              <a:lnSpc>
                <a:spcPct val="80000"/>
              </a:lnSpc>
            </a:pPr>
            <a:r>
              <a:rPr lang="hr-HR" sz="1600" dirty="0">
                <a:cs typeface="Arial" charset="0"/>
              </a:rPr>
              <a:t>лекови, хормони, амонијак</a:t>
            </a:r>
          </a:p>
          <a:p>
            <a:pPr lvl="1">
              <a:lnSpc>
                <a:spcPct val="80000"/>
              </a:lnSpc>
            </a:pPr>
            <a:r>
              <a:rPr lang="hr-HR" sz="1600" dirty="0">
                <a:cs typeface="Arial" charset="0"/>
              </a:rPr>
              <a:t>алкохол</a:t>
            </a:r>
          </a:p>
          <a:p>
            <a:pPr lvl="1">
              <a:lnSpc>
                <a:spcPct val="80000"/>
              </a:lnSpc>
            </a:pPr>
            <a:r>
              <a:rPr lang="hr-HR" sz="1600" dirty="0">
                <a:cs typeface="Arial" charset="0"/>
              </a:rPr>
              <a:t>стране токсичне материје које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hr-HR" sz="1600" dirty="0">
                <a:cs typeface="Arial" charset="0"/>
              </a:rPr>
              <a:t>	су доспеле у организам - </a:t>
            </a:r>
            <a:r>
              <a:rPr lang="hr-HR" sz="1600" b="1" dirty="0">
                <a:solidFill>
                  <a:srgbClr val="FFFF00"/>
                </a:solidFill>
                <a:cs typeface="Arial" charset="0"/>
              </a:rPr>
              <a:t>КСЕНОБИОТИЦИ</a:t>
            </a:r>
            <a:r>
              <a:rPr lang="hr-HR" sz="1600" dirty="0">
                <a:cs typeface="Arial" charset="0"/>
              </a:rPr>
              <a:t>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hr-HR" sz="1600" dirty="0">
                <a:cs typeface="Arial" charset="0"/>
              </a:rPr>
              <a:t>	(инсектициди, пестициди,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hr-HR" sz="1600" dirty="0">
                <a:cs typeface="Arial" charset="0"/>
              </a:rPr>
              <a:t>	хербициди, адитиви)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hr-HR" sz="1800" dirty="0"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1800" dirty="0">
                <a:solidFill>
                  <a:srgbClr val="FFFF00"/>
                </a:solidFill>
              </a:rPr>
              <a:t>1. </a:t>
            </a:r>
            <a:r>
              <a:rPr lang="en-GB" sz="1800" dirty="0" err="1">
                <a:solidFill>
                  <a:srgbClr val="FFFF00"/>
                </a:solidFill>
                <a:cs typeface="Arial" charset="0"/>
              </a:rPr>
              <a:t>процеси</a:t>
            </a:r>
            <a:r>
              <a:rPr lang="en-GB" sz="1800" dirty="0">
                <a:solidFill>
                  <a:srgbClr val="FFFF00"/>
                </a:solidFill>
                <a:cs typeface="Arial" charset="0"/>
              </a:rPr>
              <a:t> </a:t>
            </a:r>
            <a:r>
              <a:rPr lang="en-GB" sz="1800" u="sng" dirty="0" err="1">
                <a:solidFill>
                  <a:srgbClr val="FFFF00"/>
                </a:solidFill>
                <a:cs typeface="Arial" charset="0"/>
              </a:rPr>
              <a:t>коњугације</a:t>
            </a:r>
            <a:r>
              <a:rPr lang="en-GB" sz="1800" u="sng" dirty="0">
                <a:solidFill>
                  <a:srgbClr val="FFFF00"/>
                </a:solidFill>
                <a:cs typeface="Arial" charset="0"/>
              </a:rPr>
              <a:t> </a:t>
            </a:r>
            <a:r>
              <a:rPr lang="en-GB" sz="1800" dirty="0">
                <a:solidFill>
                  <a:srgbClr val="FFFF00"/>
                </a:solidFill>
                <a:cs typeface="Arial" charset="0"/>
              </a:rPr>
              <a:t> </a:t>
            </a:r>
            <a:endParaRPr lang="sr-Latn-CS" sz="1800" dirty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1800" dirty="0">
                <a:solidFill>
                  <a:srgbClr val="FFFF00"/>
                </a:solidFill>
              </a:rPr>
              <a:t>2. </a:t>
            </a:r>
            <a:r>
              <a:rPr lang="en-GB" sz="1800" dirty="0" err="1">
                <a:solidFill>
                  <a:srgbClr val="FFFF00"/>
                </a:solidFill>
                <a:cs typeface="Arial" charset="0"/>
              </a:rPr>
              <a:t>процеси</a:t>
            </a:r>
            <a:r>
              <a:rPr lang="en-GB" sz="1800" dirty="0">
                <a:solidFill>
                  <a:srgbClr val="FFFF00"/>
                </a:solidFill>
                <a:cs typeface="Arial" charset="0"/>
              </a:rPr>
              <a:t> </a:t>
            </a:r>
            <a:r>
              <a:rPr lang="en-GB" sz="1800" u="sng" dirty="0" err="1">
                <a:solidFill>
                  <a:srgbClr val="FFFF00"/>
                </a:solidFill>
                <a:cs typeface="Arial" charset="0"/>
              </a:rPr>
              <a:t>хидроксилације</a:t>
            </a:r>
            <a:r>
              <a:rPr lang="en-GB" sz="2400" dirty="0">
                <a:solidFill>
                  <a:srgbClr val="FFFF99"/>
                </a:solidFill>
              </a:rPr>
              <a:t> </a:t>
            </a:r>
          </a:p>
        </p:txBody>
      </p:sp>
      <p:pic>
        <p:nvPicPr>
          <p:cNvPr id="921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0725" y="0"/>
            <a:ext cx="334327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2250" y="3944938"/>
            <a:ext cx="5111750" cy="291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397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81000"/>
            <a:ext cx="8458200" cy="6477000"/>
          </a:xfrm>
        </p:spPr>
        <p:txBody>
          <a:bodyPr/>
          <a:lstStyle/>
          <a:p>
            <a:r>
              <a:rPr lang="en-GB" sz="2400">
                <a:solidFill>
                  <a:schemeClr val="tx2"/>
                </a:solidFill>
                <a:cs typeface="Arial" charset="0"/>
              </a:rPr>
              <a:t>У односу на квантитативну заступљеност у организму, елементи се деле на:</a:t>
            </a:r>
          </a:p>
          <a:p>
            <a:pPr>
              <a:buFont typeface="Wingdings" pitchFamily="2" charset="2"/>
              <a:buNone/>
            </a:pPr>
            <a:endParaRPr lang="en-GB" sz="2000">
              <a:solidFill>
                <a:schemeClr val="tx2"/>
              </a:solidFill>
              <a:cs typeface="Arial" charset="0"/>
            </a:endParaRPr>
          </a:p>
          <a:p>
            <a:r>
              <a:rPr lang="en-GB" sz="2400" b="1">
                <a:solidFill>
                  <a:srgbClr val="FFFF00"/>
                </a:solidFill>
                <a:cs typeface="Arial" charset="0"/>
              </a:rPr>
              <a:t>МАКРОЕЛЕМЕНТЕ</a:t>
            </a:r>
            <a:r>
              <a:rPr lang="en-GB" sz="2400">
                <a:solidFill>
                  <a:schemeClr val="tx2"/>
                </a:solidFill>
                <a:cs typeface="Arial" charset="0"/>
              </a:rPr>
              <a:t> – присутни у већим концентрацијама у организму и то су: </a:t>
            </a:r>
            <a:endParaRPr lang="sr-Latn-CS" sz="2400">
              <a:solidFill>
                <a:schemeClr val="tx2"/>
              </a:solidFill>
              <a:cs typeface="Arial" charset="0"/>
            </a:endParaRPr>
          </a:p>
          <a:p>
            <a:r>
              <a:rPr lang="en-GB" sz="2800">
                <a:solidFill>
                  <a:schemeClr val="tx2"/>
                </a:solidFill>
                <a:cs typeface="Arial" charset="0"/>
              </a:rPr>
              <a:t>H, C, О, P, S, Na, K, Mg, Ca, Cl</a:t>
            </a:r>
            <a:endParaRPr lang="sr-Latn-CS" sz="2800">
              <a:solidFill>
                <a:schemeClr val="tx2"/>
              </a:solidFill>
              <a:cs typeface="Arial" charset="0"/>
            </a:endParaRPr>
          </a:p>
          <a:p>
            <a:endParaRPr lang="sr-Latn-CS" sz="2400">
              <a:solidFill>
                <a:schemeClr val="tx2"/>
              </a:solidFill>
              <a:cs typeface="Arial" charset="0"/>
            </a:endParaRPr>
          </a:p>
          <a:p>
            <a:endParaRPr lang="sr-Latn-CS" sz="2000">
              <a:solidFill>
                <a:schemeClr val="tx2"/>
              </a:solidFill>
            </a:endParaRPr>
          </a:p>
          <a:p>
            <a:r>
              <a:rPr lang="en-GB" sz="2400" b="1">
                <a:solidFill>
                  <a:srgbClr val="FFFF00"/>
                </a:solidFill>
                <a:cs typeface="Arial" charset="0"/>
              </a:rPr>
              <a:t>МИКРОЕЛЕМЕНТЕ</a:t>
            </a:r>
            <a:r>
              <a:rPr lang="en-GB" sz="2400" b="1">
                <a:solidFill>
                  <a:schemeClr val="tx2"/>
                </a:solidFill>
                <a:cs typeface="Arial" charset="0"/>
              </a:rPr>
              <a:t> (</a:t>
            </a:r>
            <a:r>
              <a:rPr lang="en-GB" sz="2400" b="1">
                <a:solidFill>
                  <a:srgbClr val="FFFF00"/>
                </a:solidFill>
                <a:cs typeface="Arial" charset="0"/>
              </a:rPr>
              <a:t>олигоелементи</a:t>
            </a:r>
            <a:r>
              <a:rPr lang="en-GB" sz="2400" b="1">
                <a:solidFill>
                  <a:schemeClr val="tx2"/>
                </a:solidFill>
                <a:cs typeface="Arial" charset="0"/>
              </a:rPr>
              <a:t>)</a:t>
            </a:r>
            <a:r>
              <a:rPr lang="en-GB" sz="2400">
                <a:solidFill>
                  <a:schemeClr val="tx2"/>
                </a:solidFill>
                <a:cs typeface="Arial" charset="0"/>
              </a:rPr>
              <a:t> – присутни у знатно мањим концентрацијама у организму (мање од 100 </a:t>
            </a:r>
            <a:r>
              <a:rPr lang="en-GB" sz="2400">
                <a:solidFill>
                  <a:schemeClr val="tx2"/>
                </a:solidFill>
                <a:cs typeface="Arial" charset="0"/>
                <a:sym typeface="Symbol" pitchFamily="18" charset="2"/>
              </a:rPr>
              <a:t></a:t>
            </a:r>
            <a:r>
              <a:rPr lang="en-GB" sz="2400">
                <a:solidFill>
                  <a:schemeClr val="tx2"/>
                </a:solidFill>
                <a:cs typeface="Arial" charset="0"/>
              </a:rPr>
              <a:t>g/g или 100 mg/kg)  и то су: </a:t>
            </a:r>
            <a:endParaRPr lang="sr-Latn-CS" sz="2400">
              <a:solidFill>
                <a:schemeClr val="tx2"/>
              </a:solidFill>
              <a:cs typeface="Arial" charset="0"/>
            </a:endParaRPr>
          </a:p>
          <a:p>
            <a:r>
              <a:rPr lang="en-GB" sz="2800">
                <a:solidFill>
                  <a:schemeClr val="tx2"/>
                </a:solidFill>
                <a:cs typeface="Arial" charset="0"/>
              </a:rPr>
              <a:t>Fe, Cu, Zn, Cr, Mn, F, J, Mo, Co, Se, Li</a:t>
            </a:r>
            <a:r>
              <a:rPr lang="en-GB" sz="2800"/>
              <a:t> </a:t>
            </a:r>
          </a:p>
        </p:txBody>
      </p:sp>
    </p:spTree>
  </p:cSld>
  <p:clrMapOvr>
    <a:masterClrMapping/>
  </p:clrMapOvr>
  <p:transition advTm="122300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44450"/>
            <a:ext cx="8458200" cy="5791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hr-HR" sz="2800" b="1" dirty="0">
                <a:solidFill>
                  <a:srgbClr val="FFFF00"/>
                </a:solidFill>
                <a:cs typeface="Arial" charset="0"/>
              </a:rPr>
              <a:t>КОЊУГАЦИЈА</a:t>
            </a:r>
            <a:r>
              <a:rPr lang="hr-HR" sz="2800" dirty="0">
                <a:cs typeface="Arial" charset="0"/>
              </a:rPr>
              <a:t> </a:t>
            </a:r>
          </a:p>
          <a:p>
            <a:pPr>
              <a:buFont typeface="Wingdings" pitchFamily="2" charset="2"/>
              <a:buNone/>
            </a:pPr>
            <a:endParaRPr lang="hr-HR" sz="1000" dirty="0">
              <a:cs typeface="Arial" charset="0"/>
            </a:endParaRPr>
          </a:p>
          <a:p>
            <a:r>
              <a:rPr lang="hr-HR" sz="2000" dirty="0">
                <a:cs typeface="Arial" charset="0"/>
              </a:rPr>
              <a:t>везивање штетне материје </a:t>
            </a:r>
            <a:r>
              <a:rPr lang="hr-HR" sz="2000" dirty="0">
                <a:solidFill>
                  <a:srgbClr val="FFFF00"/>
                </a:solidFill>
                <a:cs typeface="Arial" charset="0"/>
              </a:rPr>
              <a:t>НАЈЧЕШЋЕ СА ГЛУКУРОНСКОМ</a:t>
            </a:r>
            <a:r>
              <a:rPr lang="hr-HR" sz="2000" dirty="0">
                <a:cs typeface="Arial" charset="0"/>
              </a:rPr>
              <a:t> КИСЕЛИНОМ, мада се то одвија и са неким другим једињењима – </a:t>
            </a:r>
            <a:r>
              <a:rPr lang="hr-HR" sz="2000" u="sng" dirty="0">
                <a:cs typeface="Arial" charset="0"/>
              </a:rPr>
              <a:t>глицином, цистеином, сирћетном киселином, глутамином, глутатионом, сумпорном киселином </a:t>
            </a:r>
          </a:p>
          <a:p>
            <a:pPr>
              <a:buFont typeface="Wingdings" pitchFamily="2" charset="2"/>
              <a:buNone/>
            </a:pPr>
            <a:endParaRPr lang="hr-HR" sz="1000" b="1" dirty="0"/>
          </a:p>
          <a:p>
            <a:pPr>
              <a:buFont typeface="Wingdings" pitchFamily="2" charset="2"/>
              <a:buNone/>
            </a:pPr>
            <a:r>
              <a:rPr lang="hr-HR" sz="2800" b="1" dirty="0">
                <a:solidFill>
                  <a:srgbClr val="FFFF00"/>
                </a:solidFill>
                <a:cs typeface="Arial" charset="0"/>
              </a:rPr>
              <a:t>ХИДРОКСИЛАЦИЈА </a:t>
            </a:r>
          </a:p>
          <a:p>
            <a:pPr>
              <a:buFont typeface="Wingdings" pitchFamily="2" charset="2"/>
              <a:buNone/>
            </a:pPr>
            <a:endParaRPr lang="hr-HR" sz="1000" b="1" dirty="0">
              <a:cs typeface="Arial" charset="0"/>
            </a:endParaRPr>
          </a:p>
          <a:p>
            <a:r>
              <a:rPr lang="hr-HR" sz="2000" dirty="0">
                <a:cs typeface="Arial" charset="0"/>
              </a:rPr>
              <a:t>специфични хидроксилазни систем јетре, у чији састав улази </a:t>
            </a:r>
            <a:r>
              <a:rPr lang="hr-HR" sz="2000" u="sng" dirty="0">
                <a:solidFill>
                  <a:srgbClr val="FFFF00"/>
                </a:solidFill>
                <a:cs typeface="Arial" charset="0"/>
              </a:rPr>
              <a:t>ЦИТОХРОМ </a:t>
            </a:r>
            <a:r>
              <a:rPr lang="en-US" sz="2000" u="sng" dirty="0">
                <a:solidFill>
                  <a:srgbClr val="FFFF00"/>
                </a:solidFill>
                <a:cs typeface="Arial" charset="0"/>
              </a:rPr>
              <a:t>P</a:t>
            </a:r>
            <a:r>
              <a:rPr lang="hr-HR" sz="2000" u="sng" dirty="0">
                <a:solidFill>
                  <a:srgbClr val="FFFF00"/>
                </a:solidFill>
                <a:cs typeface="Arial" charset="0"/>
              </a:rPr>
              <a:t>-450</a:t>
            </a:r>
            <a:r>
              <a:rPr lang="hr-HR" sz="2000" u="sng" dirty="0">
                <a:cs typeface="Arial" charset="0"/>
              </a:rPr>
              <a:t>, витамин </a:t>
            </a:r>
            <a:r>
              <a:rPr lang="en-US" sz="2000" u="sng" dirty="0">
                <a:cs typeface="Arial" charset="0"/>
              </a:rPr>
              <a:t>C</a:t>
            </a:r>
            <a:r>
              <a:rPr lang="hr-HR" sz="2000" u="sng" dirty="0">
                <a:cs typeface="Arial" charset="0"/>
              </a:rPr>
              <a:t> и флавопротеини </a:t>
            </a:r>
            <a:r>
              <a:rPr lang="en-US" sz="2000" u="sng" dirty="0">
                <a:cs typeface="Arial" charset="0"/>
              </a:rPr>
              <a:t>FMN</a:t>
            </a:r>
            <a:r>
              <a:rPr lang="hr-HR" sz="2000" u="sng" dirty="0">
                <a:cs typeface="Arial" charset="0"/>
              </a:rPr>
              <a:t> и </a:t>
            </a:r>
            <a:r>
              <a:rPr lang="en-US" sz="2000" u="sng" dirty="0">
                <a:cs typeface="Arial" charset="0"/>
              </a:rPr>
              <a:t>FAD</a:t>
            </a:r>
            <a:r>
              <a:rPr lang="hr-HR" sz="2000" u="sng" dirty="0">
                <a:cs typeface="Arial" charset="0"/>
              </a:rPr>
              <a:t> </a:t>
            </a:r>
          </a:p>
          <a:p>
            <a:endParaRPr lang="en-GB" sz="2000" dirty="0"/>
          </a:p>
        </p:txBody>
      </p:sp>
      <p:pic>
        <p:nvPicPr>
          <p:cNvPr id="931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3789363"/>
            <a:ext cx="4319588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3430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-228600" y="146713"/>
            <a:ext cx="9220200" cy="762000"/>
          </a:xfrm>
        </p:spPr>
        <p:txBody>
          <a:bodyPr/>
          <a:lstStyle/>
          <a:p>
            <a:r>
              <a:rPr lang="sr-Cyrl-CS" sz="3600" dirty="0">
                <a:solidFill>
                  <a:srgbClr val="FFFF00"/>
                </a:solidFill>
              </a:rPr>
              <a:t>РЕАКЦИЈЕ </a:t>
            </a:r>
            <a:r>
              <a:rPr lang="sr-Cyrl-CS" sz="3600" dirty="0" smtClean="0">
                <a:solidFill>
                  <a:srgbClr val="FFFF00"/>
                </a:solidFill>
              </a:rPr>
              <a:t>БИОТРАНСФОРМАЦИЈЕ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90600"/>
            <a:ext cx="5486400" cy="6096000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sr-Cyrl-CS" sz="1600" dirty="0">
                <a:solidFill>
                  <a:srgbClr val="FFFF00"/>
                </a:solidFill>
              </a:rPr>
              <a:t>КСЕНОБИОТИЦИ</a:t>
            </a:r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sr-Cyrl-CS" sz="1600" dirty="0"/>
              <a:t>– организму стране супстанце  које доспевају углавном преко хране</a:t>
            </a:r>
          </a:p>
          <a:p>
            <a:pPr>
              <a:lnSpc>
                <a:spcPct val="85000"/>
              </a:lnSpc>
              <a:buFont typeface="Wingdings" pitchFamily="2" charset="2"/>
              <a:buNone/>
            </a:pPr>
            <a:endParaRPr lang="sr-Cyrl-CS" sz="1600" dirty="0"/>
          </a:p>
          <a:p>
            <a:pPr>
              <a:lnSpc>
                <a:spcPct val="85000"/>
              </a:lnSpc>
            </a:pPr>
            <a:r>
              <a:rPr lang="sr-Cyrl-CS" sz="1600" dirty="0">
                <a:solidFill>
                  <a:srgbClr val="FFFF00"/>
                </a:solidFill>
              </a:rPr>
              <a:t>Реакције фазе </a:t>
            </a:r>
            <a:r>
              <a:rPr lang="sr-Latn-CS" sz="1600" dirty="0">
                <a:solidFill>
                  <a:srgbClr val="FFFF00"/>
                </a:solidFill>
              </a:rPr>
              <a:t>I</a:t>
            </a:r>
            <a:r>
              <a:rPr lang="sr-Cyrl-CS" sz="1600" dirty="0"/>
              <a:t> – увођење нових или модификација већ постојећих функционалних група</a:t>
            </a:r>
          </a:p>
          <a:p>
            <a:pPr lvl="1">
              <a:lnSpc>
                <a:spcPct val="85000"/>
              </a:lnSpc>
            </a:pPr>
            <a:r>
              <a:rPr lang="sr-Cyrl-CS" sz="1600" dirty="0"/>
              <a:t>Хидролитичко </a:t>
            </a:r>
            <a:r>
              <a:rPr lang="sr-Cyrl-CS" sz="1600" u="sng" dirty="0"/>
              <a:t>раскидање етарских, естарских и пептидних веза</a:t>
            </a:r>
          </a:p>
          <a:p>
            <a:pPr lvl="1">
              <a:lnSpc>
                <a:spcPct val="85000"/>
              </a:lnSpc>
            </a:pPr>
            <a:r>
              <a:rPr lang="sr-Cyrl-CS" sz="1600" u="sng" dirty="0"/>
              <a:t>Оксидације, хидроксилације</a:t>
            </a:r>
          </a:p>
          <a:p>
            <a:pPr lvl="1">
              <a:lnSpc>
                <a:spcPct val="85000"/>
              </a:lnSpc>
            </a:pPr>
            <a:r>
              <a:rPr lang="sr-Cyrl-CS" sz="1600" dirty="0"/>
              <a:t>Редукције, дехалогенизација</a:t>
            </a:r>
          </a:p>
          <a:p>
            <a:pPr lvl="1">
              <a:lnSpc>
                <a:spcPct val="85000"/>
              </a:lnSpc>
            </a:pPr>
            <a:r>
              <a:rPr lang="sr-Cyrl-CS" sz="1600" dirty="0"/>
              <a:t>Метилације </a:t>
            </a:r>
          </a:p>
          <a:p>
            <a:pPr lvl="1">
              <a:lnSpc>
                <a:spcPct val="85000"/>
              </a:lnSpc>
            </a:pPr>
            <a:r>
              <a:rPr lang="sr-Latn-CS" sz="1600" dirty="0"/>
              <a:t>Десулфурације</a:t>
            </a:r>
            <a:r>
              <a:rPr lang="en-US" sz="1600" dirty="0"/>
              <a:t> </a:t>
            </a:r>
            <a:endParaRPr lang="sr-Cyrl-CS" sz="1600" dirty="0"/>
          </a:p>
          <a:p>
            <a:pPr lvl="1">
              <a:lnSpc>
                <a:spcPct val="85000"/>
              </a:lnSpc>
              <a:buFont typeface="Wingdings" pitchFamily="2" charset="2"/>
              <a:buNone/>
            </a:pPr>
            <a:endParaRPr lang="sr-Cyrl-CS" sz="1600" dirty="0"/>
          </a:p>
          <a:p>
            <a:pPr>
              <a:lnSpc>
                <a:spcPct val="85000"/>
              </a:lnSpc>
            </a:pPr>
            <a:r>
              <a:rPr lang="sr-Cyrl-CS" sz="1600" dirty="0">
                <a:solidFill>
                  <a:srgbClr val="FFFF00"/>
                </a:solidFill>
              </a:rPr>
              <a:t>Р</a:t>
            </a:r>
            <a:r>
              <a:rPr lang="sr-Latn-CS" sz="1600" dirty="0">
                <a:solidFill>
                  <a:srgbClr val="FFFF00"/>
                </a:solidFill>
              </a:rPr>
              <a:t>еакција фазе II</a:t>
            </a:r>
            <a:r>
              <a:rPr lang="sr-Latn-CS" sz="1600" dirty="0"/>
              <a:t> </a:t>
            </a:r>
            <a:r>
              <a:rPr lang="sr-Cyrl-CS" sz="1600" dirty="0"/>
              <a:t> - </a:t>
            </a:r>
            <a:r>
              <a:rPr lang="sr-Latn-CS" sz="1600" dirty="0"/>
              <a:t>долази до претварања супстрата тј. ксенобиотика (билирубина, стероидних хормона, лекова и продуката фазе I) </a:t>
            </a:r>
            <a:r>
              <a:rPr lang="sr-Latn-CS" sz="1600" u="sng" dirty="0"/>
              <a:t>у високо поларне</a:t>
            </a:r>
            <a:r>
              <a:rPr lang="sr-Latn-CS" sz="1600" dirty="0"/>
              <a:t>, негативно наелектрисане молекуле успостављањем естрарских или амидних веза </a:t>
            </a:r>
            <a:endParaRPr lang="sr-Cyrl-CS" sz="1600" dirty="0"/>
          </a:p>
          <a:p>
            <a:pPr>
              <a:lnSpc>
                <a:spcPct val="85000"/>
              </a:lnSpc>
              <a:buFont typeface="Wingdings" pitchFamily="2" charset="2"/>
              <a:buNone/>
            </a:pPr>
            <a:endParaRPr lang="sr-Cyrl-CS" sz="800" dirty="0"/>
          </a:p>
          <a:p>
            <a:pPr lvl="1">
              <a:lnSpc>
                <a:spcPct val="85000"/>
              </a:lnSpc>
            </a:pPr>
            <a:r>
              <a:rPr lang="sr-Latn-CS" sz="1600" dirty="0"/>
              <a:t>Ензими који су укључени у ове реакције су </a:t>
            </a:r>
            <a:r>
              <a:rPr lang="sr-Latn-CS" sz="1600" u="sng" dirty="0">
                <a:solidFill>
                  <a:srgbClr val="FFFF00"/>
                </a:solidFill>
              </a:rPr>
              <a:t>ТРАНСФЕРАЗЕ</a:t>
            </a:r>
            <a:r>
              <a:rPr lang="sr-Latn-CS" sz="1600" dirty="0"/>
              <a:t> и њихови продукти називају се </a:t>
            </a:r>
            <a:r>
              <a:rPr lang="sr-Latn-CS" sz="1600" b="1" dirty="0"/>
              <a:t>коњугати</a:t>
            </a:r>
            <a:r>
              <a:rPr lang="en-US" sz="1600" b="1" dirty="0"/>
              <a:t> </a:t>
            </a:r>
            <a:endParaRPr lang="sr-Cyrl-CS" sz="1600" b="1" dirty="0"/>
          </a:p>
          <a:p>
            <a:pPr lvl="1">
              <a:lnSpc>
                <a:spcPct val="85000"/>
              </a:lnSpc>
              <a:buFont typeface="Wingdings" pitchFamily="2" charset="2"/>
              <a:buNone/>
            </a:pPr>
            <a:endParaRPr lang="sr-Cyrl-CS" sz="1600" b="1" dirty="0"/>
          </a:p>
          <a:p>
            <a:pPr>
              <a:lnSpc>
                <a:spcPct val="85000"/>
              </a:lnSpc>
            </a:pPr>
            <a:r>
              <a:rPr lang="sr-Cyrl-CS" sz="1600" dirty="0"/>
              <a:t>Најчешћа коњугација са глукуронском киселином – значајно се повећа поларност тј. Растворљивост у води и тиме олакшава излучивање</a:t>
            </a:r>
            <a:endParaRPr lang="sr-Latn-CS" sz="1600" dirty="0"/>
          </a:p>
        </p:txBody>
      </p:sp>
      <p:pic>
        <p:nvPicPr>
          <p:cNvPr id="1423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0725" y="1219200"/>
            <a:ext cx="3343275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9720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/>
          <a:p>
            <a:r>
              <a:rPr lang="sr-Cyrl-CS" sz="2800"/>
              <a:t>Систем цитохрома </a:t>
            </a:r>
            <a:r>
              <a:rPr lang="sr-Latn-CS" sz="2800"/>
              <a:t>P</a:t>
            </a:r>
            <a:r>
              <a:rPr lang="sr-Cyrl-CS" sz="2800"/>
              <a:t>450 - </a:t>
            </a:r>
            <a:r>
              <a:rPr lang="sr-Latn-CS" sz="2800"/>
              <a:t>cyt P450</a:t>
            </a:r>
            <a:r>
              <a:rPr lang="sr-Latn-CS"/>
              <a:t> </a:t>
            </a:r>
            <a:endParaRPr lang="en-US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2400" y="1447800"/>
            <a:ext cx="5181600" cy="5410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Latn-CS" sz="2000"/>
              <a:t>Цитохром P450-зависне монооксигеназе катализују редуктивно цепање молекуларног кисеоника (О</a:t>
            </a:r>
            <a:r>
              <a:rPr lang="sr-Latn-CS" sz="2000" baseline="-25000"/>
              <a:t>2</a:t>
            </a:r>
            <a:r>
              <a:rPr lang="sr-Latn-CS" sz="2000"/>
              <a:t>)</a:t>
            </a:r>
            <a:endParaRPr lang="sr-Cyrl-CS" sz="20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Cyrl-CS" sz="800"/>
          </a:p>
          <a:p>
            <a:pPr>
              <a:lnSpc>
                <a:spcPct val="80000"/>
              </a:lnSpc>
            </a:pPr>
            <a:r>
              <a:rPr lang="sr-Latn-CS" sz="2000"/>
              <a:t>Један од два кисеоникова атома из молекула кисеоника се преноси на супстрат, док се други отпушта као молекул воде</a:t>
            </a:r>
            <a:endParaRPr lang="sr-Cyrl-CS" sz="20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Cyrl-CS" sz="800"/>
          </a:p>
          <a:p>
            <a:pPr>
              <a:lnSpc>
                <a:spcPct val="80000"/>
              </a:lnSpc>
            </a:pPr>
            <a:r>
              <a:rPr lang="sr-Latn-CS" sz="2000"/>
              <a:t>Неопходни редукујући еквиваленти се са коензима NADPH+H</a:t>
            </a:r>
            <a:r>
              <a:rPr lang="sr-Latn-CS" sz="2000" baseline="30000"/>
              <a:t>+</a:t>
            </a:r>
            <a:r>
              <a:rPr lang="sr-Latn-CS" sz="2000"/>
              <a:t> преносе на постојећу монооксигеназу преко FAD-помоћног ензима</a:t>
            </a:r>
            <a:endParaRPr lang="sr-Cyrl-CS" sz="20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Cyrl-CS" sz="800"/>
          </a:p>
          <a:p>
            <a:pPr>
              <a:lnSpc>
                <a:spcPct val="80000"/>
              </a:lnSpc>
            </a:pPr>
            <a:r>
              <a:rPr lang="sr-Latn-CS" sz="2000"/>
              <a:t>Ензими који припадају систему cyt P450 појављују се у различитим формама и јетри, стероид-продукујућим жездама и другим органима</a:t>
            </a:r>
            <a:endParaRPr lang="en-US" sz="2000"/>
          </a:p>
        </p:txBody>
      </p:sp>
      <p:sp>
        <p:nvSpPr>
          <p:cNvPr id="143364" name="Rectangle 4"/>
          <p:cNvSpPr>
            <a:spLocks noRot="1" noChangeArrowheads="1"/>
          </p:cNvSpPr>
          <p:nvPr/>
        </p:nvSpPr>
        <p:spPr bwMode="auto">
          <a:xfrm>
            <a:off x="0" y="0"/>
            <a:ext cx="9220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sr-Cyrl-C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РЕАКЦИЈЕ </a:t>
            </a:r>
            <a:r>
              <a:rPr lang="sr-Cyrl-CS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БИОТРАНСФОРМАЦИЈЕ</a:t>
            </a:r>
            <a:endParaRPr lang="en-US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4336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40005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66" name="Rectangle 6"/>
          <p:cNvSpPr>
            <a:spLocks noChangeArrowheads="1"/>
          </p:cNvSpPr>
          <p:nvPr/>
        </p:nvSpPr>
        <p:spPr bwMode="auto">
          <a:xfrm>
            <a:off x="0" y="4038600"/>
            <a:ext cx="4038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r>
              <a:rPr lang="sr-Latn-CS" sz="1000">
                <a:effectLst>
                  <a:outerShdw blurRad="38100" dist="38100" dir="2700000" algn="tl">
                    <a:srgbClr val="000000"/>
                  </a:outerShdw>
                </a:effectLst>
              </a:rPr>
              <a:t>само неке од бројних реакција које катализује ензимски систем цитохрома P450: </a:t>
            </a:r>
            <a:endParaRPr lang="sr-Cyrl-CS" sz="10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r>
              <a:rPr lang="sr-Cyrl-CS" sz="1000"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sr-Latn-CS" sz="1000">
                <a:effectLst>
                  <a:outerShdw blurRad="38100" dist="38100" dir="2700000" algn="tl">
                    <a:srgbClr val="000000"/>
                  </a:outerShdw>
                </a:effectLst>
              </a:rPr>
              <a:t>а) ХИДРОКСИЛАЦИЈА АРОМАТИЧНИХ ПРСТЕНОВА игра централну улогу у метаболизму лекова и стероидних хормона,</a:t>
            </a:r>
            <a:endParaRPr lang="sr-Cyrl-CS" sz="10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r>
              <a:rPr lang="sr-Cyrl-CS" sz="1000"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sr-Latn-CS" sz="1000">
                <a:effectLst>
                  <a:outerShdw blurRad="38100" dist="38100" dir="2700000" algn="tl">
                    <a:srgbClr val="000000"/>
                  </a:outerShdw>
                </a:effectLst>
              </a:rPr>
              <a:t>б) алифатична метил група (CH3) може текође бити ХИДРОКСИЛИСАНА ОH групом</a:t>
            </a:r>
            <a:endParaRPr lang="sr-Cyrl-CS" sz="10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r>
              <a:rPr lang="sr-Cyrl-CS" sz="1000">
                <a:effectLst>
                  <a:outerShdw blurRad="38100" dist="38100" dir="2700000" algn="tl">
                    <a:srgbClr val="000000"/>
                  </a:outerShdw>
                </a:effectLst>
              </a:rPr>
              <a:t>	в</a:t>
            </a:r>
            <a:r>
              <a:rPr lang="sr-Latn-CS" sz="1000">
                <a:effectLst>
                  <a:outerShdw blurRad="38100" dist="38100" dir="2700000" algn="tl">
                    <a:srgbClr val="000000"/>
                  </a:outerShdw>
                </a:effectLst>
              </a:rPr>
              <a:t>) ЕПОКСИДАЦИЈА АРОМАТИЧНИХ ПРСТЕНОВА системом cyt P450 води стварању продуката који су високо реактивни и често токсични, као пример може да послужи бензопирен који има мутагени ефекат, а сам бензопирен настаје оваквим интерконверзијама у јетри</a:t>
            </a:r>
            <a:endParaRPr lang="sr-Cyrl-CS" sz="10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</a:pPr>
            <a:r>
              <a:rPr lang="sr-Cyrl-CS" sz="1000">
                <a:effectLst>
                  <a:outerShdw blurRad="38100" dist="38100" dir="2700000" algn="tl">
                    <a:srgbClr val="000000"/>
                  </a:outerShdw>
                </a:effectLst>
              </a:rPr>
              <a:t>	г</a:t>
            </a:r>
            <a:r>
              <a:rPr lang="sr-Latn-CS" sz="1000">
                <a:effectLst>
                  <a:outerShdw blurRad="38100" dist="38100" dir="2700000" algn="tl">
                    <a:srgbClr val="000000"/>
                  </a:outerShdw>
                </a:effectLst>
              </a:rPr>
              <a:t>) у cyt P450 зависним ДЕАЛКИЛАЦИЈАМА алкил субституенти на О, Н, или С атомима се отпуштају као алдехиди.</a:t>
            </a:r>
            <a:endParaRPr lang="en-US" sz="1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Tm="53420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533400"/>
            <a:ext cx="9144000" cy="808038"/>
          </a:xfrm>
        </p:spPr>
        <p:txBody>
          <a:bodyPr/>
          <a:lstStyle/>
          <a:p>
            <a:r>
              <a:rPr lang="sr-Cyrl-CS" sz="2000" u="sng"/>
              <a:t>механизам реакције ензима који припадају систему цитохрома </a:t>
            </a:r>
            <a:r>
              <a:rPr lang="sr-Latn-CS" sz="2000" u="sng"/>
              <a:t>P</a:t>
            </a:r>
            <a:r>
              <a:rPr lang="sr-Cyrl-CS" sz="2000" u="sng"/>
              <a:t>450</a:t>
            </a:r>
            <a:r>
              <a:rPr lang="en-US" sz="4000"/>
              <a:t> 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52800" y="1295400"/>
            <a:ext cx="5791200" cy="556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CS" sz="1800" dirty="0"/>
              <a:t>Корак 1: у стању мировања гвожђе ХЕМ-а је тровалентно – </a:t>
            </a:r>
            <a:r>
              <a:rPr lang="sr-Latn-CS" sz="1800" dirty="0"/>
              <a:t>F</a:t>
            </a:r>
            <a:r>
              <a:rPr lang="sr-Cyrl-CS" sz="1800" dirty="0"/>
              <a:t>е</a:t>
            </a:r>
            <a:r>
              <a:rPr lang="sr-Cyrl-CS" sz="1800" baseline="30000" dirty="0"/>
              <a:t>3+</a:t>
            </a:r>
            <a:r>
              <a:rPr lang="sr-Cyrl-CS" sz="1800" dirty="0"/>
              <a:t>, супстрат се везује близу ХЕМ групе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Cyrl-CS" sz="800" dirty="0"/>
          </a:p>
          <a:p>
            <a:pPr>
              <a:lnSpc>
                <a:spcPct val="80000"/>
              </a:lnSpc>
            </a:pPr>
            <a:r>
              <a:rPr lang="sr-Cyrl-CS" sz="1800" dirty="0"/>
              <a:t>Корак 2: трансфером електрона са </a:t>
            </a:r>
            <a:r>
              <a:rPr lang="sr-Latn-CS" sz="1800" dirty="0"/>
              <a:t>FADH</a:t>
            </a:r>
            <a:r>
              <a:rPr lang="sr-Cyrl-CS" sz="1800" baseline="-25000" dirty="0"/>
              <a:t>2</a:t>
            </a:r>
            <a:r>
              <a:rPr lang="sr-Cyrl-CS" sz="1800" dirty="0"/>
              <a:t> редукује се </a:t>
            </a:r>
            <a:r>
              <a:rPr lang="sr-Latn-CS" sz="1800" dirty="0"/>
              <a:t>F</a:t>
            </a:r>
            <a:r>
              <a:rPr lang="sr-Cyrl-CS" sz="1800" dirty="0"/>
              <a:t>е</a:t>
            </a:r>
            <a:r>
              <a:rPr lang="sr-Cyrl-CS" sz="1800" baseline="30000" dirty="0"/>
              <a:t>3+</a:t>
            </a:r>
            <a:r>
              <a:rPr lang="sr-Cyrl-CS" sz="1800" dirty="0"/>
              <a:t> у двовалентно </a:t>
            </a:r>
            <a:r>
              <a:rPr lang="sr-Latn-CS" sz="1800" dirty="0"/>
              <a:t>F</a:t>
            </a:r>
            <a:r>
              <a:rPr lang="sr-Cyrl-CS" sz="1800" dirty="0"/>
              <a:t>е</a:t>
            </a:r>
            <a:r>
              <a:rPr lang="sr-Cyrl-CS" sz="1800" baseline="30000" dirty="0"/>
              <a:t>2+</a:t>
            </a:r>
            <a:r>
              <a:rPr lang="sr-Cyrl-CS" sz="1800" dirty="0"/>
              <a:t> и сада може да се веже за молекул О</a:t>
            </a:r>
            <a:r>
              <a:rPr lang="sr-Cyrl-CS" sz="1800" baseline="-25000" dirty="0"/>
              <a:t>2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Cyrl-CS" sz="800" dirty="0"/>
          </a:p>
          <a:p>
            <a:pPr>
              <a:lnSpc>
                <a:spcPct val="80000"/>
              </a:lnSpc>
            </a:pPr>
            <a:r>
              <a:rPr lang="sr-Cyrl-CS" sz="1800" dirty="0"/>
              <a:t>Корак 3: трансфер другог електрона и промена валенце гвожђа редукује везани О</a:t>
            </a:r>
            <a:r>
              <a:rPr lang="sr-Cyrl-CS" sz="1800" baseline="-25000" dirty="0"/>
              <a:t>2</a:t>
            </a:r>
            <a:r>
              <a:rPr lang="sr-Cyrl-CS" sz="1800" dirty="0"/>
              <a:t> у форму пероксида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Cyrl-CS" sz="800" dirty="0"/>
          </a:p>
          <a:p>
            <a:pPr>
              <a:lnSpc>
                <a:spcPct val="80000"/>
              </a:lnSpc>
            </a:pPr>
            <a:r>
              <a:rPr lang="sr-Cyrl-CS" sz="1800" dirty="0"/>
              <a:t>Корак 4: хидроксилни јон се одваја од овог међупроизвода. Преузимањем протона од О</a:t>
            </a:r>
            <a:r>
              <a:rPr lang="sr-Latn-CS" sz="1800" dirty="0"/>
              <a:t>H</a:t>
            </a:r>
            <a:r>
              <a:rPr lang="sr-Cyrl-CS" sz="1800" dirty="0"/>
              <a:t> групе настаје молекул воде и настаје већ поменута реактивна форма кисеоника, при овоме настаје ферил радикал у коме је гвожђе четворовалентно – </a:t>
            </a:r>
            <a:r>
              <a:rPr lang="sr-Latn-CS" sz="1800" dirty="0"/>
              <a:t>F</a:t>
            </a:r>
            <a:r>
              <a:rPr lang="sr-Cyrl-CS" sz="1800" dirty="0"/>
              <a:t>е</a:t>
            </a:r>
            <a:r>
              <a:rPr lang="sr-Cyrl-CS" sz="1800" baseline="30000" dirty="0"/>
              <a:t>4+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Cyrl-CS" sz="800" dirty="0"/>
          </a:p>
          <a:p>
            <a:pPr>
              <a:lnSpc>
                <a:spcPct val="80000"/>
              </a:lnSpc>
            </a:pPr>
            <a:r>
              <a:rPr lang="sr-Cyrl-CS" sz="1800" dirty="0"/>
              <a:t>Корак 5: активирани атом кисеоника се убацује у </a:t>
            </a:r>
            <a:r>
              <a:rPr lang="sr-Latn-CS" sz="1800" dirty="0"/>
              <a:t>C</a:t>
            </a:r>
            <a:r>
              <a:rPr lang="sr-Cyrl-CS" sz="1800" dirty="0"/>
              <a:t>-</a:t>
            </a:r>
            <a:r>
              <a:rPr lang="sr-Latn-CS" sz="1800" dirty="0"/>
              <a:t>H</a:t>
            </a:r>
            <a:r>
              <a:rPr lang="sr-Cyrl-CS" sz="1800" dirty="0"/>
              <a:t> везу супстрата и тако настаје </a:t>
            </a:r>
            <a:r>
              <a:rPr lang="sr-Latn-CS" sz="1800" dirty="0"/>
              <a:t>OH</a:t>
            </a:r>
            <a:r>
              <a:rPr lang="sr-Cyrl-CS" sz="1800" dirty="0"/>
              <a:t> група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Cyrl-CS" sz="800" dirty="0"/>
          </a:p>
          <a:p>
            <a:pPr>
              <a:lnSpc>
                <a:spcPct val="80000"/>
              </a:lnSpc>
            </a:pPr>
            <a:r>
              <a:rPr lang="sr-Cyrl-CS" sz="1800" dirty="0"/>
              <a:t>Корак 6: дисоцијацијом производа реакције ензим се враћа у почетно стање</a:t>
            </a:r>
            <a:endParaRPr lang="en-US" sz="1800" dirty="0"/>
          </a:p>
        </p:txBody>
      </p:sp>
      <p:sp>
        <p:nvSpPr>
          <p:cNvPr id="144388" name="Rectangle 4"/>
          <p:cNvSpPr>
            <a:spLocks noRot="1" noChangeArrowheads="1"/>
          </p:cNvSpPr>
          <p:nvPr/>
        </p:nvSpPr>
        <p:spPr bwMode="auto">
          <a:xfrm>
            <a:off x="0" y="0"/>
            <a:ext cx="9220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sr-Cyrl-CS" sz="4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РЕАКЦИЈЕ </a:t>
            </a:r>
            <a:r>
              <a:rPr lang="sr-Cyrl-CS" sz="40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БИОТРАНСФОРМАЦИЈЕ</a:t>
            </a:r>
            <a:endParaRPr lang="en-US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4438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35200"/>
            <a:ext cx="3429000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7710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200400"/>
            <a:ext cx="9144000" cy="3657600"/>
          </a:xfrm>
        </p:spPr>
        <p:txBody>
          <a:bodyPr/>
          <a:lstStyle/>
          <a:p>
            <a:r>
              <a:rPr lang="sr-Cyrl-CS" sz="2000" dirty="0"/>
              <a:t>Етанол је мали молекул, раствара се у у води у и липидима</a:t>
            </a:r>
          </a:p>
          <a:p>
            <a:r>
              <a:rPr lang="sr-Cyrl-CS" sz="2000" dirty="0"/>
              <a:t>Пасивном дифузијом лако се апсорбује из црева</a:t>
            </a:r>
          </a:p>
          <a:p>
            <a:r>
              <a:rPr lang="sr-Cyrl-CS" sz="2000" dirty="0"/>
              <a:t>Од 0 до 5% алкохола улази у мукозне ћелије горњег ГИТ (језик, уста, једњак, желудац)</a:t>
            </a:r>
          </a:p>
          <a:p>
            <a:r>
              <a:rPr lang="sr-Cyrl-CS" sz="2000" u="sng" dirty="0"/>
              <a:t>85 – 98% </a:t>
            </a:r>
            <a:r>
              <a:rPr lang="sr-Cyrl-CS" sz="2000" dirty="0"/>
              <a:t>се метаболише </a:t>
            </a:r>
            <a:r>
              <a:rPr lang="sr-Cyrl-CS" sz="2000" u="sng" dirty="0"/>
              <a:t>у јетри</a:t>
            </a:r>
          </a:p>
          <a:p>
            <a:r>
              <a:rPr lang="sr-Cyrl-CS" sz="2000" dirty="0"/>
              <a:t>Само 2 – 10% се излучи путем </a:t>
            </a:r>
            <a:r>
              <a:rPr lang="sr-Cyrl-CS" sz="2000" u="sng" dirty="0"/>
              <a:t>плућа и бубрега</a:t>
            </a:r>
          </a:p>
          <a:p>
            <a:r>
              <a:rPr lang="sr-Cyrl-CS" sz="2000" dirty="0"/>
              <a:t>Главни ензими укључени у метаболизам етанола су:</a:t>
            </a:r>
          </a:p>
          <a:p>
            <a:pPr lvl="1"/>
            <a:r>
              <a:rPr lang="sr-Cyrl-CS" sz="1800" b="1" dirty="0"/>
              <a:t>Алкохол-дехидрогеназа</a:t>
            </a:r>
            <a:r>
              <a:rPr lang="sr-Cyrl-CS" sz="1800" dirty="0"/>
              <a:t> и </a:t>
            </a:r>
            <a:r>
              <a:rPr lang="sr-Cyrl-CS" sz="1800" b="1" dirty="0"/>
              <a:t>ацеталдехид-дехидрогеназа</a:t>
            </a:r>
            <a:r>
              <a:rPr lang="sr-Cyrl-CS" sz="1800" dirty="0"/>
              <a:t> </a:t>
            </a:r>
            <a:r>
              <a:rPr lang="sr-Latn-CS" sz="1800" dirty="0"/>
              <a:t>(80-90%)</a:t>
            </a:r>
            <a:endParaRPr lang="sr-Cyrl-CS" sz="1800" dirty="0"/>
          </a:p>
          <a:p>
            <a:pPr lvl="1"/>
            <a:r>
              <a:rPr lang="en-US" sz="1800" b="1" dirty="0">
                <a:cs typeface="Arial" charset="0"/>
              </a:rPr>
              <a:t>MEOS</a:t>
            </a:r>
            <a:r>
              <a:rPr lang="sr-Cyrl-CS" sz="1800" dirty="0">
                <a:cs typeface="Arial" charset="0"/>
              </a:rPr>
              <a:t> – </a:t>
            </a:r>
            <a:r>
              <a:rPr lang="sr-Latn-CS" sz="1800" b="1" dirty="0">
                <a:cs typeface="Arial" charset="0"/>
              </a:rPr>
              <a:t>M</a:t>
            </a:r>
            <a:r>
              <a:rPr lang="sr-Latn-CS" sz="1800" dirty="0">
                <a:cs typeface="Arial" charset="0"/>
              </a:rPr>
              <a:t>icrosomal </a:t>
            </a:r>
            <a:r>
              <a:rPr lang="sr-Latn-CS" sz="1800" b="1" dirty="0">
                <a:cs typeface="Arial" charset="0"/>
              </a:rPr>
              <a:t>E</a:t>
            </a:r>
            <a:r>
              <a:rPr lang="sr-Latn-CS" sz="1800" dirty="0">
                <a:cs typeface="Arial" charset="0"/>
              </a:rPr>
              <a:t>thanol </a:t>
            </a:r>
            <a:r>
              <a:rPr lang="sr-Latn-CS" sz="1800" b="1" dirty="0">
                <a:cs typeface="Arial" charset="0"/>
              </a:rPr>
              <a:t>O</a:t>
            </a:r>
            <a:r>
              <a:rPr lang="sr-Latn-CS" sz="1800" dirty="0">
                <a:cs typeface="Arial" charset="0"/>
              </a:rPr>
              <a:t>xydizing </a:t>
            </a:r>
            <a:r>
              <a:rPr lang="sr-Latn-CS" sz="1800" b="1" dirty="0">
                <a:cs typeface="Arial" charset="0"/>
              </a:rPr>
              <a:t>S</a:t>
            </a:r>
            <a:r>
              <a:rPr lang="sr-Latn-CS" sz="1800" dirty="0">
                <a:cs typeface="Arial" charset="0"/>
              </a:rPr>
              <a:t>ystem (</a:t>
            </a:r>
            <a:r>
              <a:rPr lang="sr-Cyrl-CS" sz="1800" dirty="0">
                <a:cs typeface="Arial" charset="0"/>
              </a:rPr>
              <a:t>метаболишу 10 -20% количине унетог етанола код људи који умерено уносе алкохол</a:t>
            </a:r>
            <a:r>
              <a:rPr lang="sr-Latn-CS" sz="1800" dirty="0">
                <a:cs typeface="Arial" charset="0"/>
              </a:rPr>
              <a:t>)</a:t>
            </a:r>
            <a:endParaRPr lang="en-US" sz="1800" dirty="0">
              <a:cs typeface="Arial" charset="0"/>
            </a:endParaRPr>
          </a:p>
          <a:p>
            <a:endParaRPr lang="en-US" sz="2000" dirty="0"/>
          </a:p>
        </p:txBody>
      </p:sp>
      <p:sp>
        <p:nvSpPr>
          <p:cNvPr id="146436" name="Rectangle 4"/>
          <p:cNvSpPr>
            <a:spLocks noRot="1" noChangeArrowheads="1"/>
          </p:cNvSpPr>
          <p:nvPr/>
        </p:nvSpPr>
        <p:spPr bwMode="auto">
          <a:xfrm>
            <a:off x="457200" y="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sr-Cyrl-CS" sz="4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МЕТАБОЛИЗАМ ЕТАНОЛА</a:t>
            </a:r>
            <a:endParaRPr lang="en-US" sz="44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4643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685800"/>
            <a:ext cx="4000500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2490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188913"/>
            <a:ext cx="9144000" cy="1143000"/>
          </a:xfrm>
        </p:spPr>
        <p:txBody>
          <a:bodyPr/>
          <a:lstStyle/>
          <a:p>
            <a:r>
              <a:rPr lang="sr-Cyrl-CS" sz="3600">
                <a:solidFill>
                  <a:srgbClr val="FFFF00"/>
                </a:solidFill>
              </a:rPr>
              <a:t>МЕТАБОЛИЗАМ ХЕМОПРОТЕИНА</a:t>
            </a:r>
            <a:endParaRPr lang="en-GB" sz="3600">
              <a:solidFill>
                <a:srgbClr val="FFFF00"/>
              </a:solidFill>
            </a:endParaRPr>
          </a:p>
        </p:txBody>
      </p:sp>
      <p:sp>
        <p:nvSpPr>
          <p:cNvPr id="117763" name="Rectangle 3"/>
          <p:cNvSpPr>
            <a:spLocks noChangeArrowheads="1"/>
          </p:cNvSpPr>
          <p:nvPr/>
        </p:nvSpPr>
        <p:spPr bwMode="auto">
          <a:xfrm>
            <a:off x="2400300" y="1704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17764" name="Text Box 4"/>
          <p:cNvSpPr txBox="1">
            <a:spLocks noChangeArrowheads="1"/>
          </p:cNvSpPr>
          <p:nvPr/>
        </p:nvSpPr>
        <p:spPr bwMode="auto">
          <a:xfrm>
            <a:off x="0" y="1295400"/>
            <a:ext cx="8964613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sr-Cyrl-CS" sz="2000"/>
              <a:t> Сложени протеини који као простетичну групу садрже ХЕМ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sr-Cyrl-CS" sz="2000"/>
              <a:t> Хемоглобин, миоглобин, цитохроми, каталаза</a:t>
            </a:r>
          </a:p>
        </p:txBody>
      </p:sp>
      <p:pic>
        <p:nvPicPr>
          <p:cNvPr id="11776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7588" y="2286000"/>
            <a:ext cx="431641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7766" name="Text Box 6"/>
          <p:cNvSpPr txBox="1">
            <a:spLocks noChangeArrowheads="1"/>
          </p:cNvSpPr>
          <p:nvPr/>
        </p:nvSpPr>
        <p:spPr bwMode="auto">
          <a:xfrm>
            <a:off x="0" y="2682875"/>
            <a:ext cx="4903788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sr-Cyrl-CS" sz="2000" b="1">
                <a:solidFill>
                  <a:srgbClr val="FFFF00"/>
                </a:solidFill>
              </a:rPr>
              <a:t>ХЕМ</a:t>
            </a:r>
            <a:r>
              <a:rPr lang="sr-Cyrl-CS" sz="2000"/>
              <a:t> чини порфирински прстен, који је </a:t>
            </a:r>
          </a:p>
          <a:p>
            <a:pPr eaLnBrk="1" hangingPunct="1"/>
            <a:r>
              <a:rPr lang="sr-Cyrl-CS" sz="2000"/>
              <a:t>састављен из четири </a:t>
            </a:r>
            <a:r>
              <a:rPr lang="sr-Cyrl-CS" sz="2000">
                <a:solidFill>
                  <a:srgbClr val="FFFF00"/>
                </a:solidFill>
              </a:rPr>
              <a:t>пиролова прстена</a:t>
            </a:r>
          </a:p>
          <a:p>
            <a:pPr eaLnBrk="1" hangingPunct="1"/>
            <a:r>
              <a:rPr lang="sr-Cyrl-CS" sz="2000"/>
              <a:t> која координативно везују атом </a:t>
            </a:r>
          </a:p>
          <a:p>
            <a:pPr eaLnBrk="1" hangingPunct="1"/>
            <a:r>
              <a:rPr lang="sr-Cyrl-CS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ГВОЖЂА</a:t>
            </a:r>
            <a:r>
              <a:rPr lang="sr-Cyrl-CS" sz="2000"/>
              <a:t> или бакра</a:t>
            </a:r>
            <a:endParaRPr lang="sr-Cyrl-CS" sz="2000">
              <a:solidFill>
                <a:srgbClr val="FF0000"/>
              </a:solidFill>
            </a:endParaRPr>
          </a:p>
          <a:p>
            <a:pPr eaLnBrk="1" hangingPunct="1"/>
            <a:endParaRPr lang="sr-Cyrl-CS" sz="2000"/>
          </a:p>
        </p:txBody>
      </p:sp>
      <p:pic>
        <p:nvPicPr>
          <p:cNvPr id="11776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16388"/>
            <a:ext cx="3048000" cy="274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776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4114800"/>
            <a:ext cx="1981200" cy="162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1320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457200"/>
            <a:ext cx="6096000" cy="6400800"/>
          </a:xfrm>
        </p:spPr>
        <p:txBody>
          <a:bodyPr/>
          <a:lstStyle/>
          <a:p>
            <a:pPr marL="533400" indent="-53340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1800" b="1">
                <a:latin typeface="Verdana" pitchFamily="34" charset="0"/>
              </a:rPr>
              <a:t>   </a:t>
            </a:r>
            <a:r>
              <a:rPr lang="sr-Cyrl-CS" sz="2400" b="1">
                <a:solidFill>
                  <a:srgbClr val="FFFF00"/>
                </a:solidFill>
              </a:rPr>
              <a:t>ХЕМОГЛОБИН</a:t>
            </a:r>
            <a:r>
              <a:rPr lang="en-GB" sz="2400" b="1">
                <a:solidFill>
                  <a:srgbClr val="FFFF00"/>
                </a:solidFill>
                <a:latin typeface="Verdana" pitchFamily="34" charset="0"/>
                <a:cs typeface="Arial" charset="0"/>
              </a:rPr>
              <a:t> (Hb) </a:t>
            </a:r>
            <a:endParaRPr lang="sr-Latn-CS" sz="2400" b="1">
              <a:solidFill>
                <a:srgbClr val="FFFF00"/>
              </a:solidFill>
              <a:latin typeface="Verdana" pitchFamily="34" charset="0"/>
              <a:cs typeface="Arial" charset="0"/>
            </a:endParaRPr>
          </a:p>
          <a:p>
            <a:pPr marL="533400" indent="-533400" algn="just">
              <a:lnSpc>
                <a:spcPct val="80000"/>
              </a:lnSpc>
              <a:buFont typeface="Wingdings" pitchFamily="2" charset="2"/>
              <a:buNone/>
            </a:pPr>
            <a:endParaRPr lang="sr-Latn-CS" sz="2400" b="1">
              <a:solidFill>
                <a:srgbClr val="FFFF00"/>
              </a:solidFill>
              <a:latin typeface="Verdana" pitchFamily="34" charset="0"/>
              <a:cs typeface="Arial" charset="0"/>
            </a:endParaRPr>
          </a:p>
          <a:p>
            <a:pPr marL="533400" indent="-533400">
              <a:lnSpc>
                <a:spcPct val="80000"/>
              </a:lnSpc>
              <a:buFontTx/>
              <a:buChar char="-"/>
            </a:pPr>
            <a:r>
              <a:rPr lang="sr-Latn-CS" sz="1800">
                <a:latin typeface="Verdana" pitchFamily="34" charset="0"/>
              </a:rPr>
              <a:t>Састоји се из ХЕМ-а и глобина</a:t>
            </a:r>
          </a:p>
          <a:p>
            <a:pPr marL="533400" indent="-533400">
              <a:lnSpc>
                <a:spcPct val="80000"/>
              </a:lnSpc>
              <a:buFontTx/>
              <a:buChar char="-"/>
            </a:pPr>
            <a:r>
              <a:rPr lang="sr-Latn-CS" sz="1800">
                <a:latin typeface="Verdana" pitchFamily="34" charset="0"/>
              </a:rPr>
              <a:t>Глобин се састоји из 4 полипептидна </a:t>
            </a:r>
            <a:endParaRPr lang="sr-Cyrl-CS" sz="1800">
              <a:latin typeface="Verdana" pitchFamily="34" charset="0"/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sr-Cyrl-CS" sz="1800">
                <a:latin typeface="Verdana" pitchFamily="34" charset="0"/>
              </a:rPr>
              <a:t>	</a:t>
            </a:r>
            <a:r>
              <a:rPr lang="sr-Latn-CS" sz="1800">
                <a:latin typeface="Verdana" pitchFamily="34" charset="0"/>
              </a:rPr>
              <a:t>ланца, 2</a:t>
            </a:r>
            <a:r>
              <a:rPr lang="sr-Latn-CS" sz="1800">
                <a:latin typeface="Verdana" pitchFamily="34" charset="0"/>
                <a:sym typeface="Symbol" pitchFamily="18" charset="2"/>
              </a:rPr>
              <a:t> (141 АК) и 2 (146 АК)</a:t>
            </a:r>
          </a:p>
          <a:p>
            <a:pPr marL="533400" indent="-533400">
              <a:lnSpc>
                <a:spcPct val="80000"/>
              </a:lnSpc>
              <a:buFontTx/>
              <a:buChar char="-"/>
            </a:pPr>
            <a:r>
              <a:rPr lang="sr-Latn-CS" sz="1800">
                <a:latin typeface="Verdana" pitchFamily="34" charset="0"/>
              </a:rPr>
              <a:t>2</a:t>
            </a:r>
            <a:r>
              <a:rPr lang="sr-Latn-CS" sz="1800">
                <a:latin typeface="Verdana" pitchFamily="34" charset="0"/>
                <a:sym typeface="Symbol" pitchFamily="18" charset="2"/>
              </a:rPr>
              <a:t>, 2 ланца и 4 ХЕМ-а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sr-Latn-CS" sz="1800">
              <a:latin typeface="Verdana" pitchFamily="34" charset="0"/>
              <a:sym typeface="Symbol" pitchFamily="18" charset="2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sr-Latn-CS" sz="1800" b="1">
                <a:latin typeface="Verdana" pitchFamily="34" charset="0"/>
              </a:rPr>
              <a:t>     -</a:t>
            </a:r>
            <a:r>
              <a:rPr lang="en-GB" sz="1800" b="1">
                <a:solidFill>
                  <a:srgbClr val="FFFF00"/>
                </a:solidFill>
                <a:cs typeface="Arial" charset="0"/>
              </a:rPr>
              <a:t>Адултни HbA</a:t>
            </a:r>
            <a:r>
              <a:rPr lang="en-GB" sz="1800">
                <a:solidFill>
                  <a:srgbClr val="FFFF00"/>
                </a:solidFill>
                <a:cs typeface="Arial" charset="0"/>
              </a:rPr>
              <a:t> (</a:t>
            </a:r>
            <a:r>
              <a:rPr lang="en-GB" sz="1800">
                <a:solidFill>
                  <a:srgbClr val="FFFF00"/>
                </a:solidFill>
                <a:cs typeface="Arial" charset="0"/>
                <a:sym typeface="Symbol" pitchFamily="18" charset="2"/>
              </a:rPr>
              <a:t></a:t>
            </a:r>
            <a:r>
              <a:rPr lang="en-GB" sz="1800">
                <a:solidFill>
                  <a:srgbClr val="FFFF00"/>
                </a:solidFill>
                <a:cs typeface="Arial" charset="0"/>
              </a:rPr>
              <a:t>2</a:t>
            </a:r>
            <a:r>
              <a:rPr lang="en-GB" sz="1800">
                <a:solidFill>
                  <a:srgbClr val="FFFF00"/>
                </a:solidFill>
                <a:cs typeface="Arial" charset="0"/>
                <a:sym typeface="Symbol" pitchFamily="18" charset="2"/>
              </a:rPr>
              <a:t></a:t>
            </a:r>
            <a:r>
              <a:rPr lang="en-GB" sz="1800">
                <a:solidFill>
                  <a:srgbClr val="FFFF00"/>
                </a:solidFill>
                <a:cs typeface="Arial" charset="0"/>
              </a:rPr>
              <a:t>2)</a:t>
            </a:r>
            <a:r>
              <a:rPr lang="en-GB" sz="1800">
                <a:cs typeface="Arial" charset="0"/>
              </a:rPr>
              <a:t> – чини око 95-98% хемоглобина у еритроцитима одраслих </a:t>
            </a:r>
            <a:endParaRPr lang="sr-Cyrl-CS" sz="1800">
              <a:cs typeface="Arial" charset="0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sr-Cyrl-CS" sz="1800">
                <a:cs typeface="Arial" charset="0"/>
              </a:rPr>
              <a:t>	</a:t>
            </a:r>
            <a:r>
              <a:rPr lang="en-GB" sz="1800">
                <a:cs typeface="Arial" charset="0"/>
              </a:rPr>
              <a:t>здравих особа</a:t>
            </a:r>
            <a:r>
              <a:rPr lang="sr-Latn-CS" sz="1800">
                <a:cs typeface="Arial" charset="0"/>
              </a:rPr>
              <a:t> </a:t>
            </a:r>
            <a:r>
              <a:rPr lang="en-GB" sz="1800">
                <a:cs typeface="Arial" charset="0"/>
              </a:rPr>
              <a:t>(2</a:t>
            </a:r>
            <a:r>
              <a:rPr lang="en-GB" sz="1800">
                <a:cs typeface="Arial" charset="0"/>
                <a:sym typeface="Symbol" pitchFamily="18" charset="2"/>
              </a:rPr>
              <a:t></a:t>
            </a:r>
            <a:r>
              <a:rPr lang="en-GB" sz="1800">
                <a:cs typeface="Arial" charset="0"/>
              </a:rPr>
              <a:t> и 2</a:t>
            </a:r>
            <a:r>
              <a:rPr lang="en-GB" sz="1800">
                <a:cs typeface="Arial" charset="0"/>
                <a:sym typeface="Symbol" pitchFamily="18" charset="2"/>
              </a:rPr>
              <a:t></a:t>
            </a:r>
            <a:r>
              <a:rPr lang="en-GB" sz="1800">
                <a:cs typeface="Arial" charset="0"/>
              </a:rPr>
              <a:t>-ланца)</a:t>
            </a:r>
            <a:endParaRPr lang="sr-Latn-CS" sz="1800">
              <a:cs typeface="Arial" charset="0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endParaRPr lang="sr-Latn-CS" sz="800"/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sr-Latn-CS" sz="1800" b="1"/>
              <a:t>     -</a:t>
            </a:r>
            <a:r>
              <a:rPr lang="en-GB" sz="1800" b="1">
                <a:solidFill>
                  <a:srgbClr val="FFFF00"/>
                </a:solidFill>
                <a:cs typeface="Arial" charset="0"/>
              </a:rPr>
              <a:t>Адултни HbA2</a:t>
            </a:r>
            <a:r>
              <a:rPr lang="en-GB" sz="1800" b="1">
                <a:solidFill>
                  <a:schemeClr val="folHlink"/>
                </a:solidFill>
                <a:cs typeface="Arial" charset="0"/>
              </a:rPr>
              <a:t> (</a:t>
            </a:r>
            <a:r>
              <a:rPr lang="en-GB" sz="1800">
                <a:solidFill>
                  <a:schemeClr val="folHlink"/>
                </a:solidFill>
                <a:cs typeface="Arial" charset="0"/>
                <a:sym typeface="Symbol" pitchFamily="18" charset="2"/>
              </a:rPr>
              <a:t></a:t>
            </a:r>
            <a:r>
              <a:rPr lang="en-GB" sz="1800">
                <a:solidFill>
                  <a:schemeClr val="folHlink"/>
                </a:solidFill>
                <a:cs typeface="Arial" charset="0"/>
              </a:rPr>
              <a:t>2</a:t>
            </a:r>
            <a:r>
              <a:rPr lang="en-GB" sz="1800">
                <a:solidFill>
                  <a:schemeClr val="folHlink"/>
                </a:solidFill>
                <a:cs typeface="Arial" charset="0"/>
                <a:sym typeface="Symbol" pitchFamily="18" charset="2"/>
              </a:rPr>
              <a:t></a:t>
            </a:r>
            <a:r>
              <a:rPr lang="en-GB" sz="1800">
                <a:solidFill>
                  <a:schemeClr val="folHlink"/>
                </a:solidFill>
                <a:cs typeface="Arial" charset="0"/>
              </a:rPr>
              <a:t>2)</a:t>
            </a:r>
            <a:r>
              <a:rPr lang="en-GB" sz="1800">
                <a:cs typeface="Arial" charset="0"/>
              </a:rPr>
              <a:t> – присутан је нормално у еритроцитима у малим количинама (2-3,5%). (</a:t>
            </a:r>
            <a:r>
              <a:rPr lang="sr-Latn-CS" sz="1800">
                <a:cs typeface="Arial" charset="0"/>
              </a:rPr>
              <a:t>2</a:t>
            </a:r>
            <a:r>
              <a:rPr lang="en-GB" sz="1800">
                <a:cs typeface="Arial" charset="0"/>
                <a:sym typeface="Symbol" pitchFamily="18" charset="2"/>
              </a:rPr>
              <a:t></a:t>
            </a:r>
            <a:r>
              <a:rPr lang="en-GB" sz="1800">
                <a:cs typeface="Arial" charset="0"/>
              </a:rPr>
              <a:t> и  </a:t>
            </a:r>
            <a:r>
              <a:rPr lang="en-GB" sz="1800">
                <a:solidFill>
                  <a:schemeClr val="folHlink"/>
                </a:solidFill>
                <a:cs typeface="Arial" charset="0"/>
              </a:rPr>
              <a:t>2</a:t>
            </a:r>
            <a:r>
              <a:rPr lang="en-GB" sz="1800">
                <a:solidFill>
                  <a:schemeClr val="folHlink"/>
                </a:solidFill>
                <a:cs typeface="Arial" charset="0"/>
                <a:sym typeface="Symbol" pitchFamily="18" charset="2"/>
              </a:rPr>
              <a:t></a:t>
            </a:r>
            <a:r>
              <a:rPr lang="en-GB" sz="1800">
                <a:solidFill>
                  <a:schemeClr val="folHlink"/>
                </a:solidFill>
                <a:cs typeface="Arial" charset="0"/>
              </a:rPr>
              <a:t>-ланца</a:t>
            </a:r>
            <a:r>
              <a:rPr lang="en-GB" sz="1800">
                <a:cs typeface="Arial" charset="0"/>
              </a:rPr>
              <a:t>)</a:t>
            </a:r>
            <a:endParaRPr lang="sr-Latn-CS" sz="1800">
              <a:cs typeface="Arial" charset="0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endParaRPr lang="sr-Latn-CS" sz="700"/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sr-Latn-CS" sz="1800" b="1"/>
              <a:t>      -</a:t>
            </a:r>
            <a:r>
              <a:rPr lang="en-GB" sz="1800" b="1">
                <a:solidFill>
                  <a:srgbClr val="FFFF00"/>
                </a:solidFill>
              </a:rPr>
              <a:t>Фетални HbF</a:t>
            </a:r>
            <a:r>
              <a:rPr lang="en-GB" sz="1800" b="1">
                <a:solidFill>
                  <a:srgbClr val="FFFFFF"/>
                </a:solidFill>
              </a:rPr>
              <a:t> </a:t>
            </a:r>
            <a:r>
              <a:rPr lang="en-GB" sz="1800">
                <a:solidFill>
                  <a:srgbClr val="FFFFFF"/>
                </a:solidFill>
              </a:rPr>
              <a:t>(</a:t>
            </a:r>
            <a:r>
              <a:rPr lang="en-GB" sz="1800">
                <a:solidFill>
                  <a:srgbClr val="FFFFFF"/>
                </a:solidFill>
                <a:sym typeface="Symbol" pitchFamily="18" charset="2"/>
              </a:rPr>
              <a:t></a:t>
            </a:r>
            <a:r>
              <a:rPr lang="en-GB" sz="1800">
                <a:solidFill>
                  <a:srgbClr val="FFFFFF"/>
                </a:solidFill>
              </a:rPr>
              <a:t>2</a:t>
            </a:r>
            <a:r>
              <a:rPr lang="en-GB" sz="1800">
                <a:solidFill>
                  <a:srgbClr val="FFFFFF"/>
                </a:solidFill>
                <a:sym typeface="Symbol" pitchFamily="18" charset="2"/>
              </a:rPr>
              <a:t></a:t>
            </a:r>
            <a:r>
              <a:rPr lang="en-GB" sz="1800">
                <a:solidFill>
                  <a:srgbClr val="FFFFFF"/>
                </a:solidFill>
              </a:rPr>
              <a:t>2)</a:t>
            </a:r>
            <a:r>
              <a:rPr lang="en-GB" sz="1800"/>
              <a:t> – је главни хемоглобин у крви плода – фетуса  (2</a:t>
            </a:r>
            <a:r>
              <a:rPr lang="en-GB" sz="1800">
                <a:sym typeface="Symbol" pitchFamily="18" charset="2"/>
              </a:rPr>
              <a:t></a:t>
            </a:r>
            <a:r>
              <a:rPr lang="en-GB" sz="1800"/>
              <a:t>  и 2</a:t>
            </a:r>
            <a:r>
              <a:rPr lang="en-GB" sz="1800">
                <a:sym typeface="Symbol" pitchFamily="18" charset="2"/>
              </a:rPr>
              <a:t></a:t>
            </a:r>
            <a:r>
              <a:rPr lang="en-GB" sz="1800"/>
              <a:t>-ланца)</a:t>
            </a:r>
            <a:endParaRPr lang="sr-Latn-CS" sz="1800"/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endParaRPr lang="en-GB" sz="700">
              <a:cs typeface="Arial" charset="0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sr-Latn-CS" sz="1800" b="1"/>
              <a:t>      -</a:t>
            </a:r>
            <a:r>
              <a:rPr lang="sr-Latn-CS" sz="1800" b="1">
                <a:solidFill>
                  <a:srgbClr val="FFFF00"/>
                </a:solidFill>
              </a:rPr>
              <a:t>Г</a:t>
            </a:r>
            <a:r>
              <a:rPr lang="en-GB" sz="1800" b="1">
                <a:solidFill>
                  <a:srgbClr val="FFFF00"/>
                </a:solidFill>
                <a:cs typeface="Arial" charset="0"/>
              </a:rPr>
              <a:t>ликозили</a:t>
            </a:r>
            <a:r>
              <a:rPr lang="sr-Latn-CS" sz="1800" b="1">
                <a:solidFill>
                  <a:srgbClr val="FFFF00"/>
                </a:solidFill>
                <a:cs typeface="Arial" charset="0"/>
              </a:rPr>
              <a:t>р</a:t>
            </a:r>
            <a:r>
              <a:rPr lang="en-GB" sz="1800" b="1">
                <a:solidFill>
                  <a:srgbClr val="FFFF00"/>
                </a:solidFill>
                <a:cs typeface="Arial" charset="0"/>
              </a:rPr>
              <a:t>ани хемоглобин – HbA</a:t>
            </a:r>
            <a:r>
              <a:rPr lang="sr-Latn-CS" sz="1800" b="1" baseline="-25000">
                <a:solidFill>
                  <a:srgbClr val="FFFF00"/>
                </a:solidFill>
                <a:cs typeface="Arial" charset="0"/>
              </a:rPr>
              <a:t>1c</a:t>
            </a:r>
            <a:r>
              <a:rPr lang="sr-Latn-CS" sz="1800" b="1">
                <a:cs typeface="Arial" charset="0"/>
              </a:rPr>
              <a:t> </a:t>
            </a:r>
            <a:r>
              <a:rPr lang="sr-Latn-CS" sz="1800">
                <a:cs typeface="Arial" charset="0"/>
              </a:rPr>
              <a:t> - у Dg diabetes mеllitus-a</a:t>
            </a:r>
            <a:endParaRPr lang="en-GB" sz="1800" b="1">
              <a:cs typeface="Arial" charset="0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endParaRPr lang="en-GB" sz="1800">
              <a:cs typeface="Arial" charset="0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sr-Latn-CS" sz="1800" b="1"/>
              <a:t> </a:t>
            </a:r>
            <a:r>
              <a:rPr lang="en-GB" sz="1800" b="1">
                <a:cs typeface="Arial" charset="0"/>
              </a:rPr>
              <a:t>Функције Hb</a:t>
            </a:r>
            <a:r>
              <a:rPr lang="en-GB" sz="1800">
                <a:cs typeface="Arial" charset="0"/>
              </a:rPr>
              <a:t>: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sr-Latn-CS" sz="1800"/>
              <a:t>    1. </a:t>
            </a:r>
            <a:r>
              <a:rPr lang="en-GB" sz="1800">
                <a:cs typeface="Arial" charset="0"/>
              </a:rPr>
              <a:t>транспорт кисеоника од плућа до осталих ткива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sr-Latn-CS" sz="1800"/>
              <a:t>    2. </a:t>
            </a:r>
            <a:r>
              <a:rPr lang="en-GB" sz="1800">
                <a:cs typeface="Arial" charset="0"/>
              </a:rPr>
              <a:t>транспорт CO</a:t>
            </a:r>
            <a:r>
              <a:rPr lang="en-GB" sz="1800" baseline="-25000">
                <a:cs typeface="Arial" charset="0"/>
              </a:rPr>
              <a:t>2</a:t>
            </a:r>
            <a:r>
              <a:rPr lang="en-GB" sz="1800">
                <a:cs typeface="Arial" charset="0"/>
              </a:rPr>
              <a:t> од ткива до плућа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sr-Latn-CS" sz="1800"/>
              <a:t>    3. </a:t>
            </a:r>
            <a:r>
              <a:rPr lang="en-GB" sz="1800">
                <a:cs typeface="Arial" charset="0"/>
              </a:rPr>
              <a:t>пуферска улога – регулација pH крви</a:t>
            </a:r>
            <a:endParaRPr lang="en-GB" sz="1800"/>
          </a:p>
        </p:txBody>
      </p:sp>
      <p:pic>
        <p:nvPicPr>
          <p:cNvPr id="118787" name="Picture 3" descr="er hb he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0"/>
            <a:ext cx="3810000" cy="3048000"/>
          </a:xfrm>
          <a:prstGeom prst="rect">
            <a:avLst/>
          </a:prstGeom>
          <a:noFill/>
        </p:spPr>
      </p:pic>
      <p:pic>
        <p:nvPicPr>
          <p:cNvPr id="118788" name="Picture 4" descr="hemoglobin (2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048000"/>
            <a:ext cx="2514600" cy="2281238"/>
          </a:xfrm>
          <a:prstGeom prst="rect">
            <a:avLst/>
          </a:prstGeom>
          <a:noFill/>
        </p:spPr>
      </p:pic>
      <p:pic>
        <p:nvPicPr>
          <p:cNvPr id="118789" name="Picture 5" descr="hemoglobin (4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5334000"/>
            <a:ext cx="2514600" cy="1524000"/>
          </a:xfrm>
          <a:prstGeom prst="rect">
            <a:avLst/>
          </a:prstGeom>
          <a:noFill/>
        </p:spPr>
      </p:pic>
    </p:spTree>
  </p:cSld>
  <p:clrMapOvr>
    <a:masterClrMapping/>
  </p:clrMapOvr>
  <p:transition advTm="147710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ChangeArrowheads="1"/>
          </p:cNvSpPr>
          <p:nvPr/>
        </p:nvSpPr>
        <p:spPr bwMode="auto">
          <a:xfrm>
            <a:off x="3138488" y="2281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19811" name="Picture 3" descr="H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4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152400"/>
            <a:ext cx="8964612" cy="503238"/>
          </a:xfrm>
        </p:spPr>
        <p:txBody>
          <a:bodyPr/>
          <a:lstStyle/>
          <a:p>
            <a:r>
              <a:rPr lang="en-GB" sz="3600">
                <a:solidFill>
                  <a:srgbClr val="FFFF00"/>
                </a:solidFill>
                <a:latin typeface="Verdana" pitchFamily="34" charset="0"/>
              </a:rPr>
              <a:t>КАТАБОЛИЗАМ ХЕМОГЛОБИНА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GB" sz="2800">
                <a:latin typeface="Symbol" pitchFamily="18" charset="2"/>
                <a:cs typeface="Arial" charset="0"/>
              </a:rPr>
              <a:t>·</a:t>
            </a:r>
            <a:r>
              <a:rPr lang="en-GB" sz="2800">
                <a:cs typeface="Arial" charset="0"/>
              </a:rPr>
              <a:t> </a:t>
            </a:r>
            <a:r>
              <a:rPr lang="en-GB" sz="1800">
                <a:latin typeface="Verdana" pitchFamily="34" charset="0"/>
                <a:cs typeface="Arial" charset="0"/>
              </a:rPr>
              <a:t>крајњи продукт – жучне боје (</a:t>
            </a:r>
            <a:r>
              <a:rPr lang="en-GB" sz="1800" b="1">
                <a:latin typeface="Verdana" pitchFamily="34" charset="0"/>
                <a:cs typeface="Arial" charset="0"/>
              </a:rPr>
              <a:t>БИЛИРУБИН</a:t>
            </a:r>
            <a:r>
              <a:rPr lang="en-GB" sz="1800">
                <a:latin typeface="Verdana" pitchFamily="34" charset="0"/>
                <a:cs typeface="Arial" charset="0"/>
              </a:rPr>
              <a:t>)</a:t>
            </a:r>
            <a:endParaRPr lang="sr-Latn-CS" sz="1800">
              <a:latin typeface="Verdana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500">
              <a:latin typeface="Verdana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1800">
                <a:latin typeface="Verdana" pitchFamily="34" charset="0"/>
              </a:rPr>
              <a:t>   1. </a:t>
            </a:r>
            <a:r>
              <a:rPr lang="en-GB" sz="1800" b="1">
                <a:solidFill>
                  <a:srgbClr val="FFFF00"/>
                </a:solidFill>
                <a:latin typeface="Verdana" pitchFamily="34" charset="0"/>
                <a:cs typeface="Arial" charset="0"/>
              </a:rPr>
              <a:t>СПЛЕНИЧНА  ФАЗА</a:t>
            </a:r>
            <a:r>
              <a:rPr lang="en-GB" sz="1800">
                <a:latin typeface="Verdana" pitchFamily="34" charset="0"/>
                <a:cs typeface="Arial" charset="0"/>
              </a:rPr>
              <a:t> која се одиграва у слезини;</a:t>
            </a:r>
            <a:endParaRPr lang="sr-Latn-CS" sz="1800">
              <a:latin typeface="Verdana" pitchFamily="34" charset="0"/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1800">
                <a:latin typeface="Verdana" pitchFamily="34" charset="0"/>
                <a:cs typeface="Arial" charset="0"/>
              </a:rPr>
              <a:t>		- </a:t>
            </a:r>
            <a:r>
              <a:rPr lang="sr-Cyrl-CS" sz="1600">
                <a:latin typeface="Verdana" pitchFamily="34" charset="0"/>
              </a:rPr>
              <a:t>У</a:t>
            </a:r>
            <a:r>
              <a:rPr lang="sr-Cyrl-CS" sz="1600" b="1">
                <a:latin typeface="Verdana" pitchFamily="34" charset="0"/>
              </a:rPr>
              <a:t> </a:t>
            </a:r>
            <a:r>
              <a:rPr lang="sr-Cyrl-CS" sz="1600">
                <a:latin typeface="Verdana" pitchFamily="34" charset="0"/>
              </a:rPr>
              <a:t>спленичној фази</a:t>
            </a:r>
            <a:r>
              <a:rPr lang="sr-Cyrl-CS" sz="1600" b="1">
                <a:latin typeface="Verdana" pitchFamily="34" charset="0"/>
              </a:rPr>
              <a:t> </a:t>
            </a:r>
            <a:r>
              <a:rPr lang="sr-Cyrl-CS" sz="1600">
                <a:latin typeface="Verdana" pitchFamily="34" charset="0"/>
              </a:rPr>
              <a:t>се од хемоглобина (ослобођен распадањем  остарелих еритроцита) постепено одвајају глобин и </a:t>
            </a:r>
            <a:r>
              <a:rPr lang="sr-Latn-CS" sz="1600">
                <a:latin typeface="Verdana" pitchFamily="34" charset="0"/>
              </a:rPr>
              <a:t>Fe</a:t>
            </a:r>
            <a:r>
              <a:rPr lang="sr-Latn-CS" sz="1600" baseline="30000">
                <a:latin typeface="Verdana" pitchFamily="34" charset="0"/>
              </a:rPr>
              <a:t>2+</a:t>
            </a:r>
            <a:r>
              <a:rPr lang="sr-Latn-CS" sz="1600"/>
              <a:t>, </a:t>
            </a:r>
            <a:r>
              <a:rPr lang="sr-Latn-CS" sz="1600">
                <a:latin typeface="Verdana" pitchFamily="34" charset="0"/>
              </a:rPr>
              <a:t>настаје </a:t>
            </a:r>
            <a:r>
              <a:rPr lang="sr-Latn-CS" sz="1600" b="1">
                <a:solidFill>
                  <a:srgbClr val="FFFF00"/>
                </a:solidFill>
                <a:latin typeface="Verdana" pitchFamily="34" charset="0"/>
              </a:rPr>
              <a:t>БИЛИВЕРДИН</a:t>
            </a:r>
            <a:r>
              <a:rPr lang="sr-Latn-CS" sz="1600">
                <a:latin typeface="Verdana" pitchFamily="34" charset="0"/>
              </a:rPr>
              <a:t> па </a:t>
            </a:r>
            <a:r>
              <a:rPr lang="sr-Latn-CS" sz="1600" b="1">
                <a:solidFill>
                  <a:srgbClr val="FFFF00"/>
                </a:solidFill>
                <a:latin typeface="Verdana" pitchFamily="34" charset="0"/>
              </a:rPr>
              <a:t>Б</a:t>
            </a:r>
            <a:r>
              <a:rPr lang="en-US" sz="1600" b="1">
                <a:solidFill>
                  <a:srgbClr val="FFFF00"/>
                </a:solidFill>
                <a:latin typeface="Verdana" pitchFamily="34" charset="0"/>
              </a:rPr>
              <a:t>ИЛИ</a:t>
            </a:r>
            <a:r>
              <a:rPr lang="sr-Latn-CS" sz="1600" b="1">
                <a:solidFill>
                  <a:srgbClr val="FFFF00"/>
                </a:solidFill>
                <a:latin typeface="Verdana" pitchFamily="34" charset="0"/>
              </a:rPr>
              <a:t>Р</a:t>
            </a:r>
            <a:r>
              <a:rPr lang="en-US" sz="1600" b="1">
                <a:solidFill>
                  <a:srgbClr val="FFFF00"/>
                </a:solidFill>
                <a:latin typeface="Verdana" pitchFamily="34" charset="0"/>
              </a:rPr>
              <a:t>УБИН</a:t>
            </a:r>
            <a:endParaRPr lang="sr-Latn-CS" sz="1600" b="1">
              <a:solidFill>
                <a:srgbClr val="FFFF00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2000">
              <a:latin typeface="Verdana" pitchFamily="34" charset="0"/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1800">
                <a:latin typeface="Verdana" pitchFamily="34" charset="0"/>
              </a:rPr>
              <a:t>   2. </a:t>
            </a:r>
            <a:r>
              <a:rPr lang="en-GB" sz="1800" b="1">
                <a:solidFill>
                  <a:srgbClr val="FFFF00"/>
                </a:solidFill>
                <a:latin typeface="Verdana" pitchFamily="34" charset="0"/>
                <a:cs typeface="Arial" charset="0"/>
              </a:rPr>
              <a:t>ХЕПАТИЧНА  ФАЗА</a:t>
            </a:r>
            <a:r>
              <a:rPr lang="en-GB" sz="1800">
                <a:latin typeface="Verdana" pitchFamily="34" charset="0"/>
                <a:cs typeface="Arial" charset="0"/>
              </a:rPr>
              <a:t> се одиграва у јетри</a:t>
            </a:r>
            <a:r>
              <a:rPr lang="sr-Latn-CS" sz="1800">
                <a:latin typeface="Verdana" pitchFamily="34" charset="0"/>
                <a:cs typeface="Arial" charset="0"/>
              </a:rPr>
              <a:t> и подразумева 3 подфазе: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1800">
                <a:latin typeface="Verdana" pitchFamily="34" charset="0"/>
                <a:cs typeface="Arial" charset="0"/>
              </a:rPr>
              <a:t>		- </a:t>
            </a:r>
            <a:r>
              <a:rPr lang="sr-Cyrl-CS" sz="1800">
                <a:latin typeface="Verdana" pitchFamily="34" charset="0"/>
              </a:rPr>
              <a:t>Преузимање билирубина од стране </a:t>
            </a:r>
            <a:r>
              <a:rPr lang="en-US" sz="1800">
                <a:latin typeface="Verdana" pitchFamily="34" charset="0"/>
              </a:rPr>
              <a:t>хепатоцита</a:t>
            </a:r>
            <a:r>
              <a:rPr lang="sr-Cyrl-CS" sz="1800">
                <a:latin typeface="Verdana" pitchFamily="34" charset="0"/>
              </a:rPr>
              <a:t> из крви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1800">
                <a:latin typeface="Verdana" pitchFamily="34" charset="0"/>
              </a:rPr>
              <a:t>		- </a:t>
            </a:r>
            <a:r>
              <a:rPr lang="sr-Cyrl-CS" sz="1800">
                <a:latin typeface="Verdana" pitchFamily="34" charset="0"/>
              </a:rPr>
              <a:t>Коњугација билирубина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1800">
                <a:latin typeface="Verdana" pitchFamily="34" charset="0"/>
              </a:rPr>
              <a:t>		- </a:t>
            </a:r>
            <a:r>
              <a:rPr lang="sr-Cyrl-CS" sz="1800">
                <a:latin typeface="Verdana" pitchFamily="34" charset="0"/>
              </a:rPr>
              <a:t>Секреција у жуч</a:t>
            </a:r>
            <a:endParaRPr lang="sr-Latn-CS" sz="1800">
              <a:latin typeface="Verdana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2000">
              <a:latin typeface="Verdana" pitchFamily="34" charset="0"/>
              <a:cs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1800">
                <a:latin typeface="Verdana" pitchFamily="34" charset="0"/>
              </a:rPr>
              <a:t>   3. </a:t>
            </a:r>
            <a:r>
              <a:rPr lang="en-GB" sz="1800" b="1">
                <a:solidFill>
                  <a:srgbClr val="FFFF00"/>
                </a:solidFill>
                <a:latin typeface="Verdana" pitchFamily="34" charset="0"/>
                <a:cs typeface="Arial" charset="0"/>
              </a:rPr>
              <a:t>ИНТЕСТИНАЛНА  ФАЗА </a:t>
            </a:r>
            <a:endParaRPr lang="sr-Latn-CS" sz="1800" b="1">
              <a:solidFill>
                <a:srgbClr val="FFFF00"/>
              </a:solidFill>
              <a:latin typeface="Verdana" pitchFamily="34" charset="0"/>
              <a:cs typeface="Arial" charset="0"/>
            </a:endParaRPr>
          </a:p>
          <a:p>
            <a:pPr>
              <a:lnSpc>
                <a:spcPct val="80000"/>
              </a:lnSpc>
              <a:buFontTx/>
              <a:buChar char="-"/>
            </a:pPr>
            <a:r>
              <a:rPr lang="sr-Latn-CS" sz="1800" b="1">
                <a:latin typeface="Verdana" pitchFamily="34" charset="0"/>
              </a:rPr>
              <a:t>у</a:t>
            </a:r>
            <a:r>
              <a:rPr lang="sr-Cyrl-CS" sz="1800" b="1">
                <a:latin typeface="Comic Sans MS" pitchFamily="66" charset="0"/>
              </a:rPr>
              <a:t> </a:t>
            </a:r>
            <a:r>
              <a:rPr lang="sr-Cyrl-CS" sz="1800">
                <a:solidFill>
                  <a:srgbClr val="FFFF00"/>
                </a:solidFill>
                <a:latin typeface="Verdana" pitchFamily="34" charset="0"/>
              </a:rPr>
              <a:t>танком цреву</a:t>
            </a:r>
            <a:r>
              <a:rPr lang="sr-Cyrl-CS" sz="1800">
                <a:latin typeface="Verdana" pitchFamily="34" charset="0"/>
              </a:rPr>
              <a:t> се глукуронска или сумпорна киселина отпушта, а билирубин деловањем бактерија нормалне цревне флоре се </a:t>
            </a:r>
            <a:r>
              <a:rPr lang="sr-Cyrl-CS" sz="1800">
                <a:solidFill>
                  <a:srgbClr val="FFFF00"/>
                </a:solidFill>
                <a:latin typeface="Verdana" pitchFamily="34" charset="0"/>
              </a:rPr>
              <a:t>редукује</a:t>
            </a:r>
            <a:r>
              <a:rPr lang="sr-Cyrl-CS" sz="1800">
                <a:latin typeface="Verdana" pitchFamily="34" charset="0"/>
              </a:rPr>
              <a:t> у </a:t>
            </a:r>
            <a:r>
              <a:rPr lang="sr-Cyrl-CS" sz="1800" b="1">
                <a:solidFill>
                  <a:srgbClr val="FFFFFF"/>
                </a:solidFill>
                <a:latin typeface="Verdana" pitchFamily="34" charset="0"/>
              </a:rPr>
              <a:t>УРОБИЛИНОГЕН</a:t>
            </a:r>
            <a:r>
              <a:rPr lang="sr-Latn-CS" sz="1800">
                <a:latin typeface="Verdana" pitchFamily="34" charset="0"/>
              </a:rPr>
              <a:t> – подлеже ентерохепатичном кружењу уробилиногена</a:t>
            </a:r>
            <a:r>
              <a:rPr lang="en-GB" sz="1800">
                <a:latin typeface="Verdana" pitchFamily="34" charset="0"/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endParaRPr lang="sr-Latn-CS" sz="1800">
              <a:latin typeface="Verdana" pitchFamily="34" charset="0"/>
            </a:endParaRPr>
          </a:p>
          <a:p>
            <a:pPr>
              <a:lnSpc>
                <a:spcPct val="80000"/>
              </a:lnSpc>
              <a:buFontTx/>
              <a:buChar char="-"/>
            </a:pPr>
            <a:r>
              <a:rPr lang="sr-Latn-CS" sz="1800">
                <a:latin typeface="Verdana" pitchFamily="34" charset="0"/>
              </a:rPr>
              <a:t>У </a:t>
            </a:r>
            <a:r>
              <a:rPr lang="sr-Latn-CS" sz="1800">
                <a:solidFill>
                  <a:srgbClr val="FFFF00"/>
                </a:solidFill>
                <a:latin typeface="Verdana" pitchFamily="34" charset="0"/>
              </a:rPr>
              <a:t>дебелом цреву</a:t>
            </a:r>
            <a:r>
              <a:rPr lang="sr-Latn-CS" sz="1800">
                <a:latin typeface="Verdana" pitchFamily="34" charset="0"/>
              </a:rPr>
              <a:t> </a:t>
            </a:r>
            <a:r>
              <a:rPr lang="sr-Latn-CS" sz="1800">
                <a:solidFill>
                  <a:srgbClr val="FFFFFF"/>
                </a:solidFill>
                <a:latin typeface="Verdana" pitchFamily="34" charset="0"/>
              </a:rPr>
              <a:t>уробилиноген</a:t>
            </a:r>
            <a:r>
              <a:rPr lang="sr-Latn-CS" sz="1800">
                <a:latin typeface="Verdana" pitchFamily="34" charset="0"/>
              </a:rPr>
              <a:t> се при деловању бактерија цревне флоре даље редукује и прелази у </a:t>
            </a:r>
            <a:r>
              <a:rPr lang="sr-Latn-CS" sz="1800" b="1">
                <a:solidFill>
                  <a:srgbClr val="FFFFFF"/>
                </a:solidFill>
                <a:latin typeface="Verdana" pitchFamily="34" charset="0"/>
              </a:rPr>
              <a:t>СТЕРКОБИЛИНОГЕН</a:t>
            </a:r>
            <a:r>
              <a:rPr lang="sr-Latn-CS" sz="1800">
                <a:latin typeface="Verdana" pitchFamily="34" charset="0"/>
              </a:rPr>
              <a:t>, који може да се оксидује и пређе у </a:t>
            </a:r>
            <a:r>
              <a:rPr lang="sr-Latn-CS" sz="1800" b="1">
                <a:solidFill>
                  <a:srgbClr val="FFFF00"/>
                </a:solidFill>
                <a:latin typeface="Verdana" pitchFamily="34" charset="0"/>
              </a:rPr>
              <a:t>СТЕРКОБИЛИН</a:t>
            </a:r>
            <a:r>
              <a:rPr lang="sr-Latn-CS" sz="1800">
                <a:solidFill>
                  <a:srgbClr val="CC6600"/>
                </a:solidFill>
                <a:latin typeface="Verdana" pitchFamily="34" charset="0"/>
              </a:rPr>
              <a:t> </a:t>
            </a:r>
            <a:r>
              <a:rPr lang="sr-Latn-CS" sz="1800">
                <a:latin typeface="Verdana" pitchFamily="34" charset="0"/>
              </a:rPr>
              <a:t>-</a:t>
            </a:r>
            <a:r>
              <a:rPr lang="sr-Latn-CS" sz="1800">
                <a:solidFill>
                  <a:srgbClr val="CC6600"/>
                </a:solidFill>
                <a:latin typeface="Verdana" pitchFamily="34" charset="0"/>
              </a:rPr>
              <a:t> </a:t>
            </a:r>
            <a:r>
              <a:rPr lang="sr-Latn-CS" sz="1800">
                <a:latin typeface="Verdana" pitchFamily="34" charset="0"/>
              </a:rPr>
              <a:t>завршна жучна боја која даје нормалну пребојеност столици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ChangeArrowheads="1"/>
          </p:cNvSpPr>
          <p:nvPr/>
        </p:nvSpPr>
        <p:spPr bwMode="auto">
          <a:xfrm>
            <a:off x="1866900" y="2047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22883" name="Picture 3" descr="heme_degr1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1042988" y="908050"/>
            <a:ext cx="6697662" cy="3228975"/>
          </a:xfrm>
          <a:prstGeom prst="rect">
            <a:avLst/>
          </a:prstGeom>
          <a:noFill/>
        </p:spPr>
      </p:pic>
      <p:sp>
        <p:nvSpPr>
          <p:cNvPr id="122884" name="Rectangle 4"/>
          <p:cNvSpPr>
            <a:spLocks noChangeArrowheads="1"/>
          </p:cNvSpPr>
          <p:nvPr/>
        </p:nvSpPr>
        <p:spPr bwMode="auto">
          <a:xfrm>
            <a:off x="1871663" y="2357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22885" name="Picture 5" descr="heme_degr2"/>
          <p:cNvPicPr>
            <a:picLocks noChangeAspect="1" noChangeArrowheads="1"/>
          </p:cNvPicPr>
          <p:nvPr/>
        </p:nvPicPr>
        <p:blipFill>
          <a:blip r:embed="rId4" cstate="print">
            <a:grayscl/>
          </a:blip>
          <a:srcRect/>
          <a:stretch>
            <a:fillRect/>
          </a:stretch>
        </p:blipFill>
        <p:spPr bwMode="auto">
          <a:xfrm>
            <a:off x="1042988" y="4197350"/>
            <a:ext cx="6705600" cy="2660650"/>
          </a:xfrm>
          <a:prstGeom prst="rect">
            <a:avLst/>
          </a:prstGeom>
          <a:noFill/>
        </p:spPr>
      </p:pic>
      <p:sp>
        <p:nvSpPr>
          <p:cNvPr id="122886" name="Text Box 6"/>
          <p:cNvSpPr txBox="1">
            <a:spLocks noChangeArrowheads="1"/>
          </p:cNvSpPr>
          <p:nvPr/>
        </p:nvSpPr>
        <p:spPr bwMode="auto">
          <a:xfrm>
            <a:off x="0" y="228600"/>
            <a:ext cx="90265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sr-Cyrl-CS" sz="2200" b="1">
                <a:solidFill>
                  <a:srgbClr val="FFFF00"/>
                </a:solidFill>
                <a:latin typeface="Verdana" pitchFamily="34" charset="0"/>
              </a:rPr>
              <a:t>ОТВАРАЊЕ ПОРФИРИНСКОГ ПРСТЕНА И НАСТАНАК </a:t>
            </a:r>
            <a:r>
              <a:rPr lang="sr-Latn-CS" sz="2200" b="1">
                <a:solidFill>
                  <a:srgbClr val="FFFF00"/>
                </a:solidFill>
                <a:latin typeface="Verdana" pitchFamily="34" charset="0"/>
              </a:rPr>
              <a:t>BR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22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122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62000" y="0"/>
            <a:ext cx="7772400" cy="914400"/>
          </a:xfrm>
        </p:spPr>
        <p:txBody>
          <a:bodyPr/>
          <a:lstStyle/>
          <a:p>
            <a:r>
              <a:rPr lang="en-GB" sz="4000">
                <a:solidFill>
                  <a:srgbClr val="FFFF00"/>
                </a:solidFill>
                <a:cs typeface="Arial" charset="0"/>
              </a:rPr>
              <a:t>МЕТАБОЛИЗАМ НАТРИЈУМА</a:t>
            </a:r>
            <a:r>
              <a:rPr lang="en-GB" sz="4800"/>
              <a:t>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8458200" cy="5715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главни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катјон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400" u="sng" dirty="0" err="1">
                <a:solidFill>
                  <a:schemeClr val="tx2"/>
                </a:solidFill>
                <a:cs typeface="Arial" charset="0"/>
              </a:rPr>
              <a:t>екстраћелијске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течности</a:t>
            </a:r>
            <a:endParaRPr lang="en-GB" sz="24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sz="2400" dirty="0" err="1">
                <a:solidFill>
                  <a:schemeClr val="tx2"/>
                </a:solidFill>
                <a:cs typeface="Arial" charset="0"/>
              </a:rPr>
              <a:t>као</a:t>
            </a:r>
            <a:r>
              <a:rPr lang="en-US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cs typeface="Arial" charset="0"/>
              </a:rPr>
              <a:t>главни</a:t>
            </a:r>
            <a:r>
              <a:rPr lang="en-US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cs typeface="Arial" charset="0"/>
              </a:rPr>
              <a:t>катјон</a:t>
            </a:r>
            <a:r>
              <a:rPr lang="en-US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cs typeface="Arial" charset="0"/>
              </a:rPr>
              <a:t>екстраћелијске</a:t>
            </a:r>
            <a:r>
              <a:rPr lang="en-US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cs typeface="Arial" charset="0"/>
              </a:rPr>
              <a:t>течности</a:t>
            </a:r>
            <a:r>
              <a:rPr lang="en-US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cs typeface="Arial" charset="0"/>
              </a:rPr>
              <a:t>одговоран</a:t>
            </a:r>
            <a:r>
              <a:rPr lang="en-US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cs typeface="Arial" charset="0"/>
              </a:rPr>
              <a:t>је</a:t>
            </a:r>
            <a:r>
              <a:rPr lang="en-US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cs typeface="Arial" charset="0"/>
              </a:rPr>
              <a:t>за</a:t>
            </a:r>
            <a:r>
              <a:rPr lang="en-US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400" b="1" dirty="0">
                <a:solidFill>
                  <a:srgbClr val="FFFF00"/>
                </a:solidFill>
                <a:cs typeface="Arial" charset="0"/>
              </a:rPr>
              <a:t>ОДРЖАВАЊЕ </a:t>
            </a:r>
            <a:r>
              <a:rPr lang="en-US" sz="2400" b="1" u="sng" dirty="0">
                <a:solidFill>
                  <a:srgbClr val="FFFF00"/>
                </a:solidFill>
                <a:cs typeface="Arial" charset="0"/>
              </a:rPr>
              <a:t>ОСМОТСКОГ</a:t>
            </a:r>
            <a:r>
              <a:rPr lang="en-US" sz="2400" b="1" dirty="0">
                <a:solidFill>
                  <a:srgbClr val="FFFF00"/>
                </a:solidFill>
                <a:cs typeface="Arial" charset="0"/>
              </a:rPr>
              <a:t> ПРИТИСКА</a:t>
            </a:r>
            <a:r>
              <a:rPr lang="en-US" sz="2400" b="1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400" dirty="0">
                <a:solidFill>
                  <a:schemeClr val="tx2"/>
                </a:solidFill>
                <a:cs typeface="Arial" charset="0"/>
              </a:rPr>
              <a:t>у </a:t>
            </a:r>
            <a:r>
              <a:rPr lang="en-US" sz="2400" dirty="0" err="1">
                <a:solidFill>
                  <a:schemeClr val="tx2"/>
                </a:solidFill>
                <a:cs typeface="Arial" charset="0"/>
              </a:rPr>
              <a:t>овом</a:t>
            </a:r>
            <a:r>
              <a:rPr lang="en-US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cs typeface="Arial" charset="0"/>
              </a:rPr>
              <a:t>простору</a:t>
            </a:r>
            <a:endParaRPr lang="sr-Latn-CS" sz="24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 sz="8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sz="2400" dirty="0" err="1">
                <a:solidFill>
                  <a:schemeClr val="tx2"/>
                </a:solidFill>
                <a:cs typeface="Arial" charset="0"/>
              </a:rPr>
              <a:t>учествује</a:t>
            </a:r>
            <a:r>
              <a:rPr lang="en-US" sz="2400" dirty="0">
                <a:solidFill>
                  <a:schemeClr val="tx2"/>
                </a:solidFill>
                <a:cs typeface="Arial" charset="0"/>
              </a:rPr>
              <a:t> у </a:t>
            </a:r>
            <a:r>
              <a:rPr lang="en-US" sz="2400" b="1" dirty="0">
                <a:solidFill>
                  <a:srgbClr val="FFFF00"/>
                </a:solidFill>
                <a:cs typeface="Arial" charset="0"/>
              </a:rPr>
              <a:t>РЕГУЛАЦИЈИ АЦИДО-БАЗНЕ РАВНОТЕЖЕ</a:t>
            </a:r>
            <a:r>
              <a:rPr lang="en-US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cs typeface="Arial" charset="0"/>
              </a:rPr>
              <a:t>као</a:t>
            </a:r>
            <a:r>
              <a:rPr lang="en-US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cs typeface="Arial" charset="0"/>
              </a:rPr>
              <a:t>активна</a:t>
            </a:r>
            <a:r>
              <a:rPr lang="en-US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cs typeface="Arial" charset="0"/>
              </a:rPr>
              <a:t>компонента</a:t>
            </a:r>
            <a:r>
              <a:rPr lang="en-US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cs typeface="Arial" charset="0"/>
              </a:rPr>
              <a:t>бикарбонатног</a:t>
            </a:r>
            <a:r>
              <a:rPr lang="en-US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cs typeface="Arial" charset="0"/>
              </a:rPr>
              <a:t>пуфера</a:t>
            </a:r>
            <a:endParaRPr lang="sr-Latn-CS" sz="24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 sz="8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sz="2400" dirty="0" err="1">
                <a:solidFill>
                  <a:schemeClr val="tx2"/>
                </a:solidFill>
                <a:cs typeface="Arial" charset="0"/>
              </a:rPr>
              <a:t>има</a:t>
            </a:r>
            <a:r>
              <a:rPr lang="en-US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cs typeface="Arial" charset="0"/>
              </a:rPr>
              <a:t>значајну</a:t>
            </a:r>
            <a:r>
              <a:rPr lang="en-US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cs typeface="Arial" charset="0"/>
              </a:rPr>
              <a:t>улогу</a:t>
            </a:r>
            <a:r>
              <a:rPr lang="en-US" sz="2400" dirty="0">
                <a:solidFill>
                  <a:schemeClr val="tx2"/>
                </a:solidFill>
                <a:cs typeface="Arial" charset="0"/>
              </a:rPr>
              <a:t> у </a:t>
            </a:r>
            <a:r>
              <a:rPr lang="en-US" sz="2400" b="1" dirty="0">
                <a:solidFill>
                  <a:srgbClr val="FFFF00"/>
                </a:solidFill>
                <a:cs typeface="Arial" charset="0"/>
              </a:rPr>
              <a:t>ОДРЖАВАЊУ МЕМБРАНСКОГ ПОТЕНЦИЈАЛА</a:t>
            </a:r>
            <a:r>
              <a:rPr lang="en-US" sz="2400" dirty="0">
                <a:solidFill>
                  <a:schemeClr val="tx2"/>
                </a:solidFill>
                <a:cs typeface="Arial" charset="0"/>
              </a:rPr>
              <a:t>, </a:t>
            </a:r>
            <a:r>
              <a:rPr lang="en-US" sz="2400" dirty="0" err="1">
                <a:solidFill>
                  <a:schemeClr val="tx2"/>
                </a:solidFill>
                <a:cs typeface="Arial" charset="0"/>
              </a:rPr>
              <a:t>као</a:t>
            </a:r>
            <a:r>
              <a:rPr lang="en-US" sz="2400" dirty="0">
                <a:solidFill>
                  <a:schemeClr val="tx2"/>
                </a:solidFill>
                <a:cs typeface="Arial" charset="0"/>
              </a:rPr>
              <a:t> и у </a:t>
            </a:r>
            <a:r>
              <a:rPr lang="en-US" sz="2400" dirty="0" err="1">
                <a:solidFill>
                  <a:schemeClr val="tx2"/>
                </a:solidFill>
                <a:cs typeface="Arial" charset="0"/>
              </a:rPr>
              <a:t>процесу</a:t>
            </a:r>
            <a:r>
              <a:rPr lang="en-US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sr-Latn-CS" sz="2400" dirty="0">
                <a:solidFill>
                  <a:schemeClr val="tx2"/>
                </a:solidFill>
                <a:cs typeface="Arial" charset="0"/>
              </a:rPr>
              <a:t>преношења над</a:t>
            </a:r>
            <a:r>
              <a:rPr lang="en-US" sz="2400" dirty="0" err="1">
                <a:solidFill>
                  <a:schemeClr val="tx2"/>
                </a:solidFill>
                <a:cs typeface="Arial" charset="0"/>
              </a:rPr>
              <a:t>раж</a:t>
            </a:r>
            <a:r>
              <a:rPr lang="sr-Latn-CS" sz="2400" dirty="0">
                <a:solidFill>
                  <a:schemeClr val="tx2"/>
                </a:solidFill>
                <a:cs typeface="Arial" charset="0"/>
              </a:rPr>
              <a:t>а</a:t>
            </a:r>
            <a:r>
              <a:rPr lang="en-US" sz="2400" dirty="0" err="1">
                <a:solidFill>
                  <a:schemeClr val="tx2"/>
                </a:solidFill>
                <a:cs typeface="Arial" charset="0"/>
              </a:rPr>
              <a:t>ја</a:t>
            </a:r>
            <a:r>
              <a:rPr lang="sr-Latn-CS" sz="2400" dirty="0">
                <a:solidFill>
                  <a:schemeClr val="tx2"/>
                </a:solidFill>
                <a:cs typeface="Arial" charset="0"/>
              </a:rPr>
              <a:t> на </a:t>
            </a:r>
            <a:r>
              <a:rPr lang="en-US" sz="2400" dirty="0" err="1">
                <a:solidFill>
                  <a:schemeClr val="tx2"/>
                </a:solidFill>
                <a:cs typeface="Arial" charset="0"/>
              </a:rPr>
              <a:t>ћелијск</a:t>
            </a:r>
            <a:r>
              <a:rPr lang="sr-Latn-CS" sz="2400" dirty="0">
                <a:solidFill>
                  <a:schemeClr val="tx2"/>
                </a:solidFill>
                <a:cs typeface="Arial" charset="0"/>
              </a:rPr>
              <a:t>у</a:t>
            </a:r>
            <a:r>
              <a:rPr lang="en-US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cs typeface="Arial" charset="0"/>
              </a:rPr>
              <a:t>мембран</a:t>
            </a:r>
            <a:r>
              <a:rPr lang="sr-Latn-CS" sz="2400" dirty="0">
                <a:solidFill>
                  <a:schemeClr val="tx2"/>
                </a:solidFill>
                <a:cs typeface="Arial" charset="0"/>
              </a:rPr>
              <a:t>у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 sz="8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Регулација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метаболизма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Na</a:t>
            </a:r>
            <a:r>
              <a:rPr lang="en-GB" sz="2400" baseline="30000" dirty="0">
                <a:solidFill>
                  <a:schemeClr val="tx2"/>
                </a:solidFill>
                <a:cs typeface="Arial" charset="0"/>
              </a:rPr>
              <a:t>+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се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остварује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хормонски</a:t>
            </a:r>
            <a:endParaRPr lang="sr-Latn-CS" sz="24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Latn-CS" sz="800" dirty="0">
              <a:solidFill>
                <a:schemeClr val="tx2"/>
              </a:solidFill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главну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улогу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има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400" b="1" dirty="0">
                <a:solidFill>
                  <a:srgbClr val="FFFF00"/>
                </a:solidFill>
                <a:cs typeface="Arial" charset="0"/>
              </a:rPr>
              <a:t>АЛДОСТЕРОН</a:t>
            </a:r>
            <a:r>
              <a:rPr lang="en-GB" sz="2400" b="1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(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хормон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коре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надбубрежне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400" dirty="0" err="1">
                <a:solidFill>
                  <a:schemeClr val="tx2"/>
                </a:solidFill>
                <a:cs typeface="Arial" charset="0"/>
              </a:rPr>
              <a:t>жлезде</a:t>
            </a:r>
            <a:r>
              <a:rPr lang="sr-Latn-CS" sz="2400" dirty="0">
                <a:solidFill>
                  <a:schemeClr val="tx2"/>
                </a:solidFill>
                <a:cs typeface="Arial" charset="0"/>
              </a:rPr>
              <a:t>)</a:t>
            </a:r>
            <a:endParaRPr lang="en-GB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advTm="81790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ChangeArrowheads="1"/>
          </p:cNvSpPr>
          <p:nvPr/>
        </p:nvSpPr>
        <p:spPr bwMode="auto">
          <a:xfrm>
            <a:off x="2833688" y="1409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23907" name="Picture 3" descr="heme_degr3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2051050" y="1052513"/>
            <a:ext cx="4854575" cy="5638800"/>
          </a:xfrm>
          <a:prstGeom prst="rect">
            <a:avLst/>
          </a:prstGeom>
          <a:noFill/>
        </p:spPr>
      </p:pic>
      <p:sp>
        <p:nvSpPr>
          <p:cNvPr id="123908" name="Text Box 4"/>
          <p:cNvSpPr txBox="1">
            <a:spLocks noChangeArrowheads="1"/>
          </p:cNvSpPr>
          <p:nvPr/>
        </p:nvSpPr>
        <p:spPr bwMode="auto">
          <a:xfrm>
            <a:off x="1403350" y="333375"/>
            <a:ext cx="6661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sr-Cyrl-CS" sz="2400" b="1">
                <a:solidFill>
                  <a:srgbClr val="FFFF00"/>
                </a:solidFill>
                <a:latin typeface="Verdana" pitchFamily="34" charset="0"/>
              </a:rPr>
              <a:t>КОЊУГАЦИЈА БИЛИРУБИНА У ЈЕТРИ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3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5956" name="Picture 4" descr="559 sema 6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9880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5076825" cy="6858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CS" sz="1800">
                <a:latin typeface="Verdana" pitchFamily="34" charset="0"/>
              </a:rPr>
              <a:t>Билирубин везан за албумине крвне плазме – </a:t>
            </a:r>
            <a:r>
              <a:rPr lang="sr-Cyrl-CS" sz="1800" b="1">
                <a:solidFill>
                  <a:srgbClr val="FFFF00"/>
                </a:solidFill>
                <a:latin typeface="Verdana" pitchFamily="34" charset="0"/>
              </a:rPr>
              <a:t>НЕКОЊУГОВАНИ</a:t>
            </a:r>
            <a:r>
              <a:rPr lang="sr-Cyrl-CS" sz="1800">
                <a:solidFill>
                  <a:srgbClr val="FFFF00"/>
                </a:solidFill>
                <a:latin typeface="Verdana" pitchFamily="34" charset="0"/>
              </a:rPr>
              <a:t> или </a:t>
            </a:r>
            <a:r>
              <a:rPr lang="sr-Cyrl-CS" sz="1800" b="1">
                <a:solidFill>
                  <a:srgbClr val="FFFF00"/>
                </a:solidFill>
                <a:latin typeface="Verdana" pitchFamily="34" charset="0"/>
              </a:rPr>
              <a:t>ИНДИРЕКТАН БИЛИРУБИН</a:t>
            </a:r>
            <a:r>
              <a:rPr lang="sr-Cyrl-CS" sz="1800">
                <a:latin typeface="Verdana" pitchFamily="34" charset="0"/>
              </a:rPr>
              <a:t> – не доказује се у урину ни под физиолошким ни патолошким условима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Cyrl-CS" sz="1800"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sr-Cyrl-CS" sz="1800">
                <a:latin typeface="Verdana" pitchFamily="34" charset="0"/>
              </a:rPr>
              <a:t>Билирубин везан за глукуронску киселину – </a:t>
            </a:r>
            <a:r>
              <a:rPr lang="sr-Cyrl-CS" sz="1800" b="1">
                <a:solidFill>
                  <a:srgbClr val="FFFF00"/>
                </a:solidFill>
                <a:latin typeface="Verdana" pitchFamily="34" charset="0"/>
              </a:rPr>
              <a:t>КОЊУГОВАН</a:t>
            </a:r>
            <a:r>
              <a:rPr lang="sr-Cyrl-CS" sz="1800">
                <a:solidFill>
                  <a:srgbClr val="FFFF00"/>
                </a:solidFill>
                <a:latin typeface="Verdana" pitchFamily="34" charset="0"/>
              </a:rPr>
              <a:t> или </a:t>
            </a:r>
            <a:r>
              <a:rPr lang="sr-Cyrl-CS" sz="1800" b="1">
                <a:solidFill>
                  <a:srgbClr val="FFFF00"/>
                </a:solidFill>
                <a:latin typeface="Verdana" pitchFamily="34" charset="0"/>
              </a:rPr>
              <a:t>ДИРЕКТАН БИЛИРУБИН</a:t>
            </a:r>
            <a:r>
              <a:rPr lang="sr-Cyrl-CS" sz="1800">
                <a:latin typeface="Verdana" pitchFamily="34" charset="0"/>
              </a:rPr>
              <a:t> – доказује се у урину само у случају жутице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Cyrl-CS" sz="1800"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endParaRPr lang="sr-Cyrl-CS" sz="1800"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sr-Cyrl-CS" sz="1800">
                <a:latin typeface="Verdana" pitchFamily="34" charset="0"/>
              </a:rPr>
              <a:t>У танком цреву, дејством бактеријских ензима, настају друге жучне боје: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Cyrl-CS" sz="1800"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sr-Cyrl-CS" sz="1800">
                <a:solidFill>
                  <a:srgbClr val="FFFF00"/>
                </a:solidFill>
                <a:latin typeface="Verdana" pitchFamily="34" charset="0"/>
              </a:rPr>
              <a:t>1. мезобилирубин</a:t>
            </a:r>
          </a:p>
          <a:p>
            <a:pPr>
              <a:lnSpc>
                <a:spcPct val="80000"/>
              </a:lnSpc>
            </a:pPr>
            <a:r>
              <a:rPr lang="sr-Cyrl-CS" sz="1800">
                <a:solidFill>
                  <a:srgbClr val="FFFF00"/>
                </a:solidFill>
                <a:latin typeface="Verdana" pitchFamily="34" charset="0"/>
              </a:rPr>
              <a:t>2. уробилиноген</a:t>
            </a:r>
          </a:p>
          <a:p>
            <a:pPr>
              <a:lnSpc>
                <a:spcPct val="80000"/>
              </a:lnSpc>
            </a:pPr>
            <a:r>
              <a:rPr lang="sr-Cyrl-CS" sz="1800">
                <a:solidFill>
                  <a:srgbClr val="FFFF00"/>
                </a:solidFill>
                <a:latin typeface="Verdana" pitchFamily="34" charset="0"/>
              </a:rPr>
              <a:t>3. стеркобилиноген</a:t>
            </a:r>
          </a:p>
          <a:p>
            <a:pPr>
              <a:lnSpc>
                <a:spcPct val="80000"/>
              </a:lnSpc>
            </a:pPr>
            <a:r>
              <a:rPr lang="sr-Cyrl-CS" sz="1800">
                <a:solidFill>
                  <a:srgbClr val="FFFF00"/>
                </a:solidFill>
                <a:latin typeface="Verdana" pitchFamily="34" charset="0"/>
              </a:rPr>
              <a:t>4. стеркобилин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sr-Cyrl-CS" sz="1800">
              <a:solidFill>
                <a:srgbClr val="FFFF00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</a:pPr>
            <a:r>
              <a:rPr lang="sr-Cyrl-CS" sz="1800">
                <a:latin typeface="Verdana" pitchFamily="34" charset="0"/>
              </a:rPr>
              <a:t>Уробилиноген подлеже </a:t>
            </a:r>
            <a:r>
              <a:rPr lang="sr-Cyrl-CS" sz="1800">
                <a:solidFill>
                  <a:srgbClr val="FFFF00"/>
                </a:solidFill>
                <a:latin typeface="Verdana" pitchFamily="34" charset="0"/>
              </a:rPr>
              <a:t>ЕНТЕРОХЕПАТИЧНОМ КРУЖЕЊУ</a:t>
            </a:r>
            <a:r>
              <a:rPr lang="sr-Cyrl-CS" sz="1800">
                <a:latin typeface="Verdana" pitchFamily="34" charset="0"/>
              </a:rPr>
              <a:t>, доспева у бубреге и урин (уробилин)</a:t>
            </a:r>
          </a:p>
        </p:txBody>
      </p:sp>
      <p:pic>
        <p:nvPicPr>
          <p:cNvPr id="124931" name="Picture 3" descr="katabolozam hem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0"/>
            <a:ext cx="3995737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522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850" y="333375"/>
            <a:ext cx="8280400" cy="5686425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endParaRPr lang="sr-Cyrl-CS" sz="2800" b="1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sr-Cyrl-CS" sz="3600" b="1">
                <a:solidFill>
                  <a:srgbClr val="FFFF00"/>
                </a:solidFill>
              </a:rPr>
              <a:t>Директни или коњуговани билирубин</a:t>
            </a:r>
            <a:r>
              <a:rPr lang="sr-Cyrl-CS" sz="2800" b="1"/>
              <a:t>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sr-Cyrl-CS" sz="2800" b="1"/>
          </a:p>
          <a:p>
            <a:pPr>
              <a:lnSpc>
                <a:spcPct val="80000"/>
              </a:lnSpc>
            </a:pPr>
            <a:r>
              <a:rPr lang="sr-Cyrl-CS" sz="2800" b="1"/>
              <a:t>Због своје растворљивости у води, коњуговани билирубин и уробилиноген у плазми могу директно да реагују са одговарајућим реагенсима за њихово доказивање</a:t>
            </a:r>
          </a:p>
          <a:p>
            <a:pPr>
              <a:lnSpc>
                <a:spcPct val="80000"/>
              </a:lnSpc>
            </a:pPr>
            <a:endParaRPr lang="sr-Cyrl-CS" sz="2800" b="1"/>
          </a:p>
          <a:p>
            <a:pPr>
              <a:lnSpc>
                <a:spcPct val="80000"/>
              </a:lnSpc>
            </a:pPr>
            <a:r>
              <a:rPr lang="sr-Cyrl-CS" sz="2800" b="1"/>
              <a:t>Због тога се овај облик билирубина у клиничкој пракси назива </a:t>
            </a:r>
            <a:r>
              <a:rPr lang="sr-Cyrl-CS" sz="2800" b="1">
                <a:solidFill>
                  <a:srgbClr val="FFFF00"/>
                </a:solidFill>
              </a:rPr>
              <a:t>ДИРЕКТНИ БИЛИРУБИН </a:t>
            </a:r>
            <a:endParaRPr lang="en-US" sz="2800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b="0">
                <a:solidFill>
                  <a:srgbClr val="FFFF00"/>
                </a:solidFill>
              </a:rPr>
              <a:t>Индиректни билирубин</a:t>
            </a:r>
            <a:endParaRPr lang="en-US" b="0">
              <a:solidFill>
                <a:srgbClr val="FFFF00"/>
              </a:solidFill>
            </a:endParaRP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52600"/>
            <a:ext cx="8569325" cy="49164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CS" sz="3000" b="1"/>
              <a:t>Билирубин примарно настао разградњом ХЕМ</a:t>
            </a:r>
            <a:r>
              <a:rPr lang="en-US" sz="3000" b="1"/>
              <a:t>-</a:t>
            </a:r>
            <a:r>
              <a:rPr lang="sr-Cyrl-CS" sz="3000" b="1"/>
              <a:t>а, </a:t>
            </a:r>
            <a:r>
              <a:rPr lang="sr-Cyrl-CS" sz="3000" b="1">
                <a:solidFill>
                  <a:srgbClr val="FFFF00"/>
                </a:solidFill>
              </a:rPr>
              <a:t>везан</a:t>
            </a:r>
            <a:r>
              <a:rPr lang="sr-Cyrl-CS" sz="3000" b="1"/>
              <a:t> је за протеине плазме и </a:t>
            </a:r>
            <a:r>
              <a:rPr lang="sr-Cyrl-CS" sz="3000" b="1">
                <a:solidFill>
                  <a:srgbClr val="FFFF00"/>
                </a:solidFill>
              </a:rPr>
              <a:t>није у могућности да директно</a:t>
            </a:r>
            <a:r>
              <a:rPr lang="sr-Cyrl-CS" sz="3000" b="1"/>
              <a:t> реагује са одговарајућим реагенсима</a:t>
            </a:r>
          </a:p>
          <a:p>
            <a:pPr>
              <a:lnSpc>
                <a:spcPct val="80000"/>
              </a:lnSpc>
            </a:pPr>
            <a:endParaRPr lang="sr-Cyrl-CS" sz="3000" b="1"/>
          </a:p>
          <a:p>
            <a:pPr>
              <a:lnSpc>
                <a:spcPct val="80000"/>
              </a:lnSpc>
            </a:pPr>
            <a:r>
              <a:rPr lang="sr-Cyrl-CS" sz="3000" b="1"/>
              <a:t>Мора се прво одвојити од протеина плазме и тек онда извршити реакција за доказивање</a:t>
            </a:r>
          </a:p>
          <a:p>
            <a:pPr>
              <a:lnSpc>
                <a:spcPct val="80000"/>
              </a:lnSpc>
            </a:pPr>
            <a:endParaRPr lang="sr-Cyrl-CS" sz="3000" b="1"/>
          </a:p>
          <a:p>
            <a:pPr>
              <a:lnSpc>
                <a:spcPct val="80000"/>
              </a:lnSpc>
            </a:pPr>
            <a:r>
              <a:rPr lang="sr-Cyrl-CS" sz="3000" b="1"/>
              <a:t>Зато се овај облик билирубина назива </a:t>
            </a:r>
            <a:r>
              <a:rPr lang="sr-Cyrl-CS" sz="3300" b="1">
                <a:solidFill>
                  <a:srgbClr val="FFFF00"/>
                </a:solidFill>
              </a:rPr>
              <a:t>индиректни билирубин</a:t>
            </a:r>
            <a:endParaRPr lang="en-US" sz="3300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200" b="0">
                <a:solidFill>
                  <a:srgbClr val="FFFF00"/>
                </a:solidFill>
              </a:rPr>
              <a:t>Хипербилирубинемија</a:t>
            </a:r>
            <a:r>
              <a:rPr lang="sr-Cyrl-CS" sz="4000" b="0">
                <a:solidFill>
                  <a:srgbClr val="FFFF00"/>
                </a:solidFill>
              </a:rPr>
              <a:t> </a:t>
            </a:r>
            <a:r>
              <a:rPr lang="sr-Cyrl-CS" sz="4000" b="0"/>
              <a:t> може бити:</a:t>
            </a:r>
            <a:endParaRPr lang="en-US" sz="4000" b="0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76475"/>
            <a:ext cx="9144000" cy="4267200"/>
          </a:xfrm>
        </p:spPr>
        <p:txBody>
          <a:bodyPr/>
          <a:lstStyle/>
          <a:p>
            <a:r>
              <a:rPr lang="sr-Cyrl-CS" sz="3700" b="1">
                <a:solidFill>
                  <a:srgbClr val="FFFF00"/>
                </a:solidFill>
              </a:rPr>
              <a:t>Прехепатична</a:t>
            </a:r>
            <a:r>
              <a:rPr lang="sr-Cyrl-CS" sz="3700" b="1"/>
              <a:t> или хемолитичка</a:t>
            </a:r>
          </a:p>
          <a:p>
            <a:endParaRPr lang="sr-Cyrl-CS" sz="3700" b="1"/>
          </a:p>
          <a:p>
            <a:r>
              <a:rPr lang="sr-Cyrl-CS" sz="3700" b="1">
                <a:solidFill>
                  <a:srgbClr val="FFFF00"/>
                </a:solidFill>
              </a:rPr>
              <a:t>Хепатична</a:t>
            </a:r>
            <a:r>
              <a:rPr lang="sr-Cyrl-CS" sz="3700" b="1"/>
              <a:t> или хепатоцелуларна</a:t>
            </a:r>
          </a:p>
          <a:p>
            <a:endParaRPr lang="sr-Cyrl-CS" sz="3700" b="1"/>
          </a:p>
          <a:p>
            <a:r>
              <a:rPr lang="sr-Cyrl-CS" sz="3700" b="1">
                <a:solidFill>
                  <a:srgbClr val="FFFF00"/>
                </a:solidFill>
              </a:rPr>
              <a:t>Постхепатична </a:t>
            </a:r>
            <a:r>
              <a:rPr lang="sr-Cyrl-CS" sz="3700" b="1"/>
              <a:t>или опструктивна</a:t>
            </a:r>
            <a:r>
              <a:rPr lang="en-US"/>
              <a:t> </a:t>
            </a:r>
          </a:p>
        </p:txBody>
      </p:sp>
    </p:spTree>
  </p:cSld>
  <p:clrMapOvr>
    <a:masterClrMapping/>
  </p:clrMapOvr>
  <p:transition advTm="25850"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800" b="0">
                <a:solidFill>
                  <a:srgbClr val="FFFF00"/>
                </a:solidFill>
              </a:rPr>
              <a:t>Прехепатична или хемолитичка хипербилирубинемија</a:t>
            </a:r>
            <a:endParaRPr lang="en-US" sz="3800" b="0">
              <a:solidFill>
                <a:srgbClr val="FFFF00"/>
              </a:solidFill>
            </a:endParaRP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07413" cy="5068888"/>
          </a:xfrm>
        </p:spPr>
        <p:txBody>
          <a:bodyPr/>
          <a:lstStyle/>
          <a:p>
            <a:r>
              <a:rPr lang="sr-Cyrl-CS" sz="2800" b="1"/>
              <a:t>Последица прекомерног стварања билирубина код свих облика </a:t>
            </a:r>
            <a:r>
              <a:rPr lang="sr-Cyrl-CS" sz="3400" b="1">
                <a:solidFill>
                  <a:srgbClr val="FFFF00"/>
                </a:solidFill>
              </a:rPr>
              <a:t>хемолитичких</a:t>
            </a:r>
            <a:r>
              <a:rPr lang="sr-Cyrl-CS" sz="2800" b="1">
                <a:solidFill>
                  <a:srgbClr val="FFFF00"/>
                </a:solidFill>
              </a:rPr>
              <a:t> </a:t>
            </a:r>
            <a:r>
              <a:rPr lang="sr-Cyrl-CS" sz="3400" b="1">
                <a:solidFill>
                  <a:srgbClr val="FFFF00"/>
                </a:solidFill>
              </a:rPr>
              <a:t>анемија</a:t>
            </a:r>
            <a:r>
              <a:rPr lang="sr-Cyrl-CS" sz="2800" b="1"/>
              <a:t> услед повећаног распадања еритроцита и ослобађања билирубина</a:t>
            </a:r>
          </a:p>
          <a:p>
            <a:endParaRPr lang="sr-Cyrl-CS" sz="2800" b="1"/>
          </a:p>
          <a:p>
            <a:r>
              <a:rPr lang="sr-Cyrl-CS" sz="2800" b="1"/>
              <a:t>Ова врста хипербилирубинемије одликује се повећаном концентрацијом </a:t>
            </a:r>
            <a:r>
              <a:rPr lang="sr-Cyrl-CS" sz="3000" b="1">
                <a:solidFill>
                  <a:srgbClr val="FFFF00"/>
                </a:solidFill>
              </a:rPr>
              <a:t>некоњугованог билирубина</a:t>
            </a:r>
            <a:r>
              <a:rPr lang="sr-Cyrl-CS" sz="2800" b="1"/>
              <a:t> у серуму, тако да се ради о хипербилирубинемији некоњугованог типа</a:t>
            </a:r>
            <a:r>
              <a:rPr lang="sr-Cyrl-CS" sz="2800"/>
              <a:t> </a:t>
            </a:r>
            <a:endParaRPr lang="en-US" sz="2800"/>
          </a:p>
        </p:txBody>
      </p:sp>
    </p:spTree>
  </p:cSld>
  <p:clrMapOvr>
    <a:masterClrMapping/>
  </p:clrMapOvr>
  <p:transition advTm="51180"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11188" y="549275"/>
            <a:ext cx="8001000" cy="1216025"/>
          </a:xfrm>
        </p:spPr>
        <p:txBody>
          <a:bodyPr/>
          <a:lstStyle/>
          <a:p>
            <a:r>
              <a:rPr lang="sr-Cyrl-CS" sz="3800" b="0" i="1"/>
              <a:t>Лабораторијски налази</a:t>
            </a:r>
            <a:r>
              <a:rPr lang="sr-Cyrl-CS" sz="4000" b="0" i="1"/>
              <a:t/>
            </a:r>
            <a:br>
              <a:rPr lang="sr-Cyrl-CS" sz="4000" b="0" i="1"/>
            </a:br>
            <a:endParaRPr lang="en-US" sz="4000" b="0" i="1"/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313"/>
            <a:ext cx="8964613" cy="5184775"/>
          </a:xfrm>
        </p:spPr>
        <p:txBody>
          <a:bodyPr/>
          <a:lstStyle/>
          <a:p>
            <a:r>
              <a:rPr lang="sr-Cyrl-CS" sz="3000" b="1"/>
              <a:t>Повећана концентрација </a:t>
            </a:r>
            <a:r>
              <a:rPr lang="sr-Cyrl-CS" sz="3000" b="1">
                <a:solidFill>
                  <a:srgbClr val="FFFF00"/>
                </a:solidFill>
              </a:rPr>
              <a:t>некоњугованог</a:t>
            </a:r>
            <a:r>
              <a:rPr lang="sr-Cyrl-CS" sz="3000" b="1"/>
              <a:t> билирубина у серуму</a:t>
            </a:r>
          </a:p>
          <a:p>
            <a:endParaRPr lang="sr-Cyrl-CS" sz="3000" b="1"/>
          </a:p>
          <a:p>
            <a:r>
              <a:rPr lang="sr-Cyrl-CS" sz="3000" b="1"/>
              <a:t>У урину повећана концентрација уробилиногена али се не доказује билирубин </a:t>
            </a:r>
          </a:p>
          <a:p>
            <a:endParaRPr lang="sr-Cyrl-CS" sz="3000" b="1"/>
          </a:p>
          <a:p>
            <a:r>
              <a:rPr lang="sr-Cyrl-CS" sz="3000" b="1"/>
              <a:t>Активност ензима показатеља хепатоцелуларног оштећења (А</a:t>
            </a:r>
            <a:r>
              <a:rPr lang="en-US" sz="3000" b="1"/>
              <a:t>ST</a:t>
            </a:r>
            <a:r>
              <a:rPr lang="sr-Cyrl-CS" sz="3000" b="1"/>
              <a:t>, А</a:t>
            </a:r>
            <a:r>
              <a:rPr lang="en-US" sz="3000" b="1"/>
              <a:t>LT</a:t>
            </a:r>
            <a:r>
              <a:rPr lang="sr-Cyrl-CS" sz="3000" b="1"/>
              <a:t>) у границама нормалних вредности</a:t>
            </a:r>
            <a:endParaRPr lang="en-US" sz="3000" b="1"/>
          </a:p>
        </p:txBody>
      </p:sp>
    </p:spTree>
  </p:cSld>
  <p:clrMapOvr>
    <a:masterClrMapping/>
  </p:clrMapOvr>
  <p:transition advTm="47060"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900">
                <a:solidFill>
                  <a:srgbClr val="FFFF00"/>
                </a:solidFill>
              </a:rPr>
              <a:t>Хепатична или хепатоцелулана хипербилирубинемија</a:t>
            </a:r>
            <a:endParaRPr lang="en-US" sz="3900">
              <a:solidFill>
                <a:srgbClr val="FFFF00"/>
              </a:solidFill>
            </a:endParaRP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28775"/>
            <a:ext cx="9144000" cy="52292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CS" sz="2600" b="1"/>
              <a:t>Последица </a:t>
            </a:r>
            <a:r>
              <a:rPr lang="sr-Cyrl-CS" sz="3400" b="1">
                <a:solidFill>
                  <a:srgbClr val="FFFF00"/>
                </a:solidFill>
              </a:rPr>
              <a:t>обољења ћелија јетре</a:t>
            </a:r>
            <a:r>
              <a:rPr lang="sr-Cyrl-CS" sz="2600" b="1"/>
              <a:t> (хепатоцита)  као што су вирусни хепатитиси</a:t>
            </a:r>
          </a:p>
          <a:p>
            <a:pPr>
              <a:lnSpc>
                <a:spcPct val="80000"/>
              </a:lnSpc>
            </a:pPr>
            <a:endParaRPr lang="sr-Cyrl-CS" sz="2600" b="1"/>
          </a:p>
          <a:p>
            <a:pPr>
              <a:lnSpc>
                <a:spcPct val="80000"/>
              </a:lnSpc>
            </a:pPr>
            <a:r>
              <a:rPr lang="sr-Cyrl-CS" sz="2600" b="1"/>
              <a:t>Најчешће је у питању интрахепатични застој у отицању жучи </a:t>
            </a:r>
          </a:p>
          <a:p>
            <a:pPr>
              <a:lnSpc>
                <a:spcPct val="80000"/>
              </a:lnSpc>
            </a:pPr>
            <a:endParaRPr lang="sr-Cyrl-CS" sz="2600" b="1"/>
          </a:p>
          <a:p>
            <a:pPr>
              <a:lnSpc>
                <a:spcPct val="80000"/>
              </a:lnSpc>
            </a:pPr>
            <a:r>
              <a:rPr lang="sr-Cyrl-CS" sz="2600" b="1"/>
              <a:t>Услед ових поремећаја повећава се концентрација коњугованог билирубина у серуму</a:t>
            </a:r>
          </a:p>
          <a:p>
            <a:pPr>
              <a:lnSpc>
                <a:spcPct val="80000"/>
              </a:lnSpc>
            </a:pPr>
            <a:endParaRPr lang="sr-Cyrl-CS" sz="2600" b="1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sr-Cyrl-CS" sz="2600" b="1">
                <a:solidFill>
                  <a:srgbClr val="FFFF00"/>
                </a:solidFill>
              </a:rPr>
              <a:t>Коњуговани билирубин</a:t>
            </a:r>
            <a:r>
              <a:rPr lang="sr-Cyrl-CS" sz="2600" b="1"/>
              <a:t> је растворљив у води тако да пролази кроз гломеруле бубрега и </a:t>
            </a:r>
            <a:r>
              <a:rPr lang="sr-Cyrl-CS" sz="2600" b="1">
                <a:solidFill>
                  <a:srgbClr val="FFFF00"/>
                </a:solidFill>
              </a:rPr>
              <a:t>појављује се у урину</a:t>
            </a:r>
            <a:r>
              <a:rPr lang="sr-Cyrl-CS" sz="2600" b="1">
                <a:solidFill>
                  <a:srgbClr val="FF0000"/>
                </a:solidFill>
              </a:rPr>
              <a:t> </a:t>
            </a:r>
            <a:r>
              <a:rPr lang="sr-Cyrl-CS" sz="2600" b="1"/>
              <a:t>(што се под нормалним околностима не дешава) </a:t>
            </a:r>
          </a:p>
          <a:p>
            <a:pPr>
              <a:lnSpc>
                <a:spcPct val="80000"/>
              </a:lnSpc>
            </a:pPr>
            <a:r>
              <a:rPr lang="sr-Cyrl-CS" sz="2600" b="1"/>
              <a:t>Због тога урин добија тамну боју</a:t>
            </a:r>
            <a:r>
              <a:rPr lang="sr-Cyrl-CS" sz="2600"/>
              <a:t> </a:t>
            </a:r>
            <a:endParaRPr lang="en-US" sz="2600"/>
          </a:p>
        </p:txBody>
      </p:sp>
    </p:spTree>
  </p:cSld>
  <p:clrMapOvr>
    <a:masterClrMapping/>
  </p:clrMapOvr>
  <p:transition advTm="58430"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11188" y="0"/>
            <a:ext cx="8001000" cy="1216025"/>
          </a:xfrm>
        </p:spPr>
        <p:txBody>
          <a:bodyPr/>
          <a:lstStyle/>
          <a:p>
            <a:r>
              <a:rPr lang="sr-Cyrl-CS" sz="4000" b="0" i="1"/>
              <a:t>Лабораторијски налази</a:t>
            </a:r>
            <a:br>
              <a:rPr lang="sr-Cyrl-CS" sz="4000" b="0" i="1"/>
            </a:br>
            <a:endParaRPr lang="en-US" sz="4000" b="0" i="1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144000" cy="58054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Cyrl-CS" sz="3000" b="1"/>
              <a:t>повећана концентрација коњугованог билирубина у серуму</a:t>
            </a:r>
          </a:p>
          <a:p>
            <a:pPr>
              <a:lnSpc>
                <a:spcPct val="90000"/>
              </a:lnSpc>
            </a:pPr>
            <a:endParaRPr lang="sr-Cyrl-CS" sz="3000" b="1"/>
          </a:p>
          <a:p>
            <a:pPr>
              <a:lnSpc>
                <a:spcPct val="90000"/>
              </a:lnSpc>
            </a:pPr>
            <a:r>
              <a:rPr lang="sr-Cyrl-CS" sz="3000" b="1"/>
              <a:t>присуство билирубина у урину</a:t>
            </a:r>
          </a:p>
          <a:p>
            <a:pPr>
              <a:lnSpc>
                <a:spcPct val="90000"/>
              </a:lnSpc>
            </a:pPr>
            <a:endParaRPr lang="sr-Cyrl-CS" sz="3000" b="1"/>
          </a:p>
          <a:p>
            <a:pPr>
              <a:lnSpc>
                <a:spcPct val="90000"/>
              </a:lnSpc>
            </a:pPr>
            <a:r>
              <a:rPr lang="sr-Cyrl-CS" sz="3000" b="1"/>
              <a:t>повећана количина уробилиногена у урину</a:t>
            </a:r>
          </a:p>
          <a:p>
            <a:pPr>
              <a:lnSpc>
                <a:spcPct val="90000"/>
              </a:lnSpc>
            </a:pPr>
            <a:endParaRPr lang="sr-Cyrl-CS" sz="3000" b="1"/>
          </a:p>
          <a:p>
            <a:pPr>
              <a:lnSpc>
                <a:spcPct val="90000"/>
              </a:lnSpc>
            </a:pPr>
            <a:r>
              <a:rPr lang="sr-Cyrl-CS" sz="3000" b="1"/>
              <a:t>↑ активност ензима биохемијских маркера хепатоцелуларног оштећења </a:t>
            </a:r>
            <a:r>
              <a:rPr lang="en-US" sz="3000" b="1"/>
              <a:t>(AST, ALT</a:t>
            </a:r>
            <a:r>
              <a:rPr lang="sr-Cyrl-CS" sz="3000" b="1"/>
              <a:t>)</a:t>
            </a:r>
          </a:p>
          <a:p>
            <a:pPr>
              <a:lnSpc>
                <a:spcPct val="90000"/>
              </a:lnSpc>
            </a:pPr>
            <a:endParaRPr lang="sr-Cyrl-CS" sz="3000" b="1"/>
          </a:p>
          <a:p>
            <a:pPr>
              <a:lnSpc>
                <a:spcPct val="90000"/>
              </a:lnSpc>
            </a:pPr>
            <a:r>
              <a:rPr lang="sr-Cyrl-CS" sz="3000" b="1"/>
              <a:t>повећана активност ензима биохемијских маркера холестазе (</a:t>
            </a:r>
            <a:r>
              <a:rPr lang="en-US" sz="3000" b="1"/>
              <a:t>ALP</a:t>
            </a:r>
            <a:r>
              <a:rPr lang="sr-Cyrl-CS" sz="3000" b="1"/>
              <a:t>, γ</a:t>
            </a:r>
            <a:r>
              <a:rPr lang="en-US" sz="3000" b="1"/>
              <a:t>GT</a:t>
            </a:r>
            <a:r>
              <a:rPr lang="sr-Cyrl-CS" sz="3000" b="1"/>
              <a:t>)</a:t>
            </a:r>
            <a:endParaRPr lang="en-US" sz="3000" b="1"/>
          </a:p>
        </p:txBody>
      </p:sp>
    </p:spTree>
  </p:cSld>
  <p:clrMapOvr>
    <a:masterClrMapping/>
  </p:clrMapOvr>
  <p:transition advTm="5471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458200" cy="5334000"/>
          </a:xfrm>
        </p:spPr>
        <p:txBody>
          <a:bodyPr/>
          <a:lstStyle/>
          <a:p>
            <a:r>
              <a:rPr lang="sr-Cyrl-CS" sz="2800" dirty="0">
                <a:solidFill>
                  <a:schemeClr val="tx2"/>
                </a:solidFill>
              </a:rPr>
              <a:t>Главни катјон екстрацелуларне течности</a:t>
            </a:r>
          </a:p>
          <a:p>
            <a:r>
              <a:rPr lang="sr-Cyrl-CS" sz="2800" dirty="0">
                <a:solidFill>
                  <a:schemeClr val="tx2"/>
                </a:solidFill>
              </a:rPr>
              <a:t>У организму човека има га око 100</a:t>
            </a:r>
            <a:r>
              <a:rPr lang="en-US" sz="2800" dirty="0">
                <a:solidFill>
                  <a:schemeClr val="tx2"/>
                </a:solidFill>
              </a:rPr>
              <a:t>g</a:t>
            </a:r>
            <a:endParaRPr lang="sr-Cyrl-CS" sz="2800" dirty="0">
              <a:solidFill>
                <a:schemeClr val="tx2"/>
              </a:solidFill>
            </a:endParaRPr>
          </a:p>
          <a:p>
            <a:r>
              <a:rPr lang="sr-Cyrl-CS" b="1" dirty="0">
                <a:solidFill>
                  <a:srgbClr val="FFFF00"/>
                </a:solidFill>
              </a:rPr>
              <a:t>Концентрација у плазми </a:t>
            </a:r>
            <a:endParaRPr lang="en-US" b="1" dirty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b="1" dirty="0">
                <a:solidFill>
                  <a:srgbClr val="FFFF00"/>
                </a:solidFill>
              </a:rPr>
              <a:t>   </a:t>
            </a:r>
            <a:r>
              <a:rPr lang="sr-Cyrl-CS" b="1" dirty="0">
                <a:solidFill>
                  <a:srgbClr val="FFFF00"/>
                </a:solidFill>
              </a:rPr>
              <a:t>од </a:t>
            </a:r>
            <a:r>
              <a:rPr lang="sr-Cyrl-CS" b="1" u="sng" dirty="0">
                <a:solidFill>
                  <a:srgbClr val="FFFF00"/>
                </a:solidFill>
              </a:rPr>
              <a:t>135 до 145 </a:t>
            </a:r>
            <a:r>
              <a:rPr lang="en-US" b="1" dirty="0" err="1">
                <a:solidFill>
                  <a:srgbClr val="FFFF00"/>
                </a:solidFill>
              </a:rPr>
              <a:t>mmol</a:t>
            </a:r>
            <a:r>
              <a:rPr lang="en-US" b="1" dirty="0">
                <a:solidFill>
                  <a:srgbClr val="FFFF00"/>
                </a:solidFill>
              </a:rPr>
              <a:t>/l</a:t>
            </a:r>
            <a:endParaRPr lang="sr-Cyrl-CS" b="1" dirty="0">
              <a:solidFill>
                <a:srgbClr val="FFFF00"/>
              </a:solidFill>
            </a:endParaRPr>
          </a:p>
          <a:p>
            <a:r>
              <a:rPr lang="sr-Cyrl-CS" sz="2800" dirty="0">
                <a:solidFill>
                  <a:schemeClr val="tx2"/>
                </a:solidFill>
              </a:rPr>
              <a:t>У ћелијама </a:t>
            </a:r>
            <a:r>
              <a:rPr lang="sr-Latn-CS" sz="2800" dirty="0">
                <a:solidFill>
                  <a:schemeClr val="tx2"/>
                </a:solidFill>
              </a:rPr>
              <a:t>концентрација је </a:t>
            </a:r>
            <a:r>
              <a:rPr lang="sr-Cyrl-CS" sz="2800" dirty="0">
                <a:solidFill>
                  <a:schemeClr val="tx2"/>
                </a:solidFill>
              </a:rPr>
              <a:t>око 14 </a:t>
            </a:r>
            <a:r>
              <a:rPr lang="en-US" sz="2800" dirty="0" err="1">
                <a:solidFill>
                  <a:schemeClr val="tx2"/>
                </a:solidFill>
              </a:rPr>
              <a:t>mmol</a:t>
            </a:r>
            <a:r>
              <a:rPr lang="en-US" sz="2800" dirty="0">
                <a:solidFill>
                  <a:schemeClr val="tx2"/>
                </a:solidFill>
              </a:rPr>
              <a:t>/l</a:t>
            </a:r>
            <a:endParaRPr lang="sr-Cyrl-CS" sz="2800" dirty="0">
              <a:solidFill>
                <a:schemeClr val="tx2"/>
              </a:solidFill>
            </a:endParaRPr>
          </a:p>
          <a:p>
            <a:r>
              <a:rPr lang="sr-Cyrl-CS" sz="2800" dirty="0">
                <a:solidFill>
                  <a:schemeClr val="tx2"/>
                </a:solidFill>
              </a:rPr>
              <a:t>Уноси се као </a:t>
            </a:r>
            <a:r>
              <a:rPr lang="en-US" sz="2800" dirty="0" err="1">
                <a:solidFill>
                  <a:schemeClr val="tx2"/>
                </a:solidFill>
              </a:rPr>
              <a:t>NaCl</a:t>
            </a:r>
            <a:endParaRPr lang="sr-Cyrl-CS" sz="2800" dirty="0">
              <a:solidFill>
                <a:schemeClr val="tx2"/>
              </a:solidFill>
            </a:endParaRPr>
          </a:p>
          <a:p>
            <a:r>
              <a:rPr lang="sr-Cyrl-CS" sz="2800" dirty="0">
                <a:solidFill>
                  <a:schemeClr val="tx2"/>
                </a:solidFill>
              </a:rPr>
              <a:t>Дневне потребе  од </a:t>
            </a:r>
            <a:r>
              <a:rPr lang="sr-Cyrl-CS" sz="2800" u="sng" dirty="0">
                <a:solidFill>
                  <a:schemeClr val="tx2"/>
                </a:solidFill>
              </a:rPr>
              <a:t>5 до 15 </a:t>
            </a:r>
            <a:r>
              <a:rPr lang="en-US" sz="2800" u="sng" dirty="0">
                <a:solidFill>
                  <a:schemeClr val="tx2"/>
                </a:solidFill>
              </a:rPr>
              <a:t>g</a:t>
            </a:r>
            <a:r>
              <a:rPr lang="sr-Cyrl-CS" sz="2800" u="sng" dirty="0">
                <a:solidFill>
                  <a:schemeClr val="tx2"/>
                </a:solidFill>
              </a:rPr>
              <a:t> </a:t>
            </a:r>
            <a:r>
              <a:rPr lang="en-US" sz="2800" dirty="0" err="1">
                <a:solidFill>
                  <a:schemeClr val="tx2"/>
                </a:solidFill>
              </a:rPr>
              <a:t>NaCl</a:t>
            </a:r>
            <a:endParaRPr lang="sr-Cyrl-CS" sz="2800" dirty="0">
              <a:solidFill>
                <a:schemeClr val="tx2"/>
              </a:solidFill>
            </a:endParaRPr>
          </a:p>
          <a:p>
            <a:r>
              <a:rPr lang="sr-Cyrl-CS" sz="2800" dirty="0">
                <a:solidFill>
                  <a:schemeClr val="tx2"/>
                </a:solidFill>
              </a:rPr>
              <a:t>Излучује се мокраћом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GB" sz="4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МЕТАБОЛИЗАМ НАТРИЈУМА</a:t>
            </a:r>
          </a:p>
        </p:txBody>
      </p:sp>
    </p:spTree>
  </p:cSld>
  <p:clrMapOvr>
    <a:masterClrMapping/>
  </p:clrMapOvr>
  <p:transition advTm="61590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1216025"/>
          </a:xfrm>
        </p:spPr>
        <p:txBody>
          <a:bodyPr/>
          <a:lstStyle/>
          <a:p>
            <a:r>
              <a:rPr lang="sr-Cyrl-CS" sz="3800">
                <a:solidFill>
                  <a:srgbClr val="FFFF00"/>
                </a:solidFill>
              </a:rPr>
              <a:t>Постхепатична или опструктивна хипербилирубинемија</a:t>
            </a:r>
            <a:endParaRPr lang="en-US" sz="3800">
              <a:solidFill>
                <a:srgbClr val="FFFF00"/>
              </a:solidFill>
            </a:endParaRP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313"/>
            <a:ext cx="9144000" cy="53736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CS" sz="2400" b="1"/>
              <a:t>Делимично или потпуно онемогућено отицање жучи у танко црево (</a:t>
            </a:r>
            <a:r>
              <a:rPr lang="sr-Cyrl-CS" sz="2400" b="1">
                <a:solidFill>
                  <a:srgbClr val="FFFF00"/>
                </a:solidFill>
              </a:rPr>
              <a:t>екстрахепатична холестаза</a:t>
            </a:r>
            <a:r>
              <a:rPr lang="sr-Cyrl-CS" sz="2400" b="1"/>
              <a:t>) због чега долази до враћања коњугованог билирубина у крв где се значајно повећава његова концентрација </a:t>
            </a:r>
          </a:p>
          <a:p>
            <a:pPr>
              <a:lnSpc>
                <a:spcPct val="80000"/>
              </a:lnSpc>
            </a:pPr>
            <a:endParaRPr lang="sr-Cyrl-CS" sz="2400" b="1"/>
          </a:p>
          <a:p>
            <a:pPr>
              <a:lnSpc>
                <a:spcPct val="80000"/>
              </a:lnSpc>
            </a:pPr>
            <a:r>
              <a:rPr lang="sr-Cyrl-CS" sz="2400" b="1"/>
              <a:t>Ова врста хипербилирубинемије је </a:t>
            </a:r>
            <a:r>
              <a:rPr lang="sr-Cyrl-CS" sz="2400" b="1">
                <a:solidFill>
                  <a:srgbClr val="FFFF00"/>
                </a:solidFill>
              </a:rPr>
              <a:t>искључиво коњугованог типа</a:t>
            </a:r>
          </a:p>
          <a:p>
            <a:pPr>
              <a:lnSpc>
                <a:spcPct val="80000"/>
              </a:lnSpc>
            </a:pPr>
            <a:endParaRPr lang="sr-Cyrl-CS" sz="2400" b="1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sr-Cyrl-CS" sz="2400" b="1"/>
              <a:t>Коњуговани билирубин пролази гломеруле бубрега и појављује се </a:t>
            </a:r>
            <a:r>
              <a:rPr lang="sr-Cyrl-CS" sz="2400" b="1">
                <a:solidFill>
                  <a:srgbClr val="FFFF00"/>
                </a:solidFill>
              </a:rPr>
              <a:t>у урину</a:t>
            </a:r>
            <a:r>
              <a:rPr lang="sr-Cyrl-CS" sz="2400" b="1"/>
              <a:t>, због чега је он </a:t>
            </a:r>
            <a:r>
              <a:rPr lang="sr-Cyrl-CS" sz="2400" b="1">
                <a:solidFill>
                  <a:srgbClr val="FFFF00"/>
                </a:solidFill>
              </a:rPr>
              <a:t>изразито тамне боје</a:t>
            </a:r>
          </a:p>
          <a:p>
            <a:pPr>
              <a:lnSpc>
                <a:spcPct val="80000"/>
              </a:lnSpc>
            </a:pPr>
            <a:endParaRPr lang="sr-Cyrl-CS" sz="2400" b="1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sr-Cyrl-CS" sz="2400" b="1"/>
              <a:t>У случају потпуне механичке опструкције већих жучних канала у танко црево не стиже ни мало билирубина па је столица </a:t>
            </a:r>
            <a:r>
              <a:rPr lang="sr-Cyrl-CS" sz="2400" b="1">
                <a:solidFill>
                  <a:srgbClr val="FFFF00"/>
                </a:solidFill>
              </a:rPr>
              <a:t>безбојна, бела као креч или ткз. ахолична столица</a:t>
            </a:r>
            <a:endParaRPr lang="en-US" sz="2400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Tm="59110"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r>
              <a:rPr lang="sr-Cyrl-CS" sz="3800" b="0" i="1"/>
              <a:t>Лабораторијски налази</a:t>
            </a:r>
            <a:endParaRPr lang="en-US" sz="3800" b="0" i="1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8964613" cy="55895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CS" sz="2800" b="1"/>
              <a:t>↑ концентрација коњугованог билирубина у серуму</a:t>
            </a:r>
          </a:p>
          <a:p>
            <a:pPr>
              <a:lnSpc>
                <a:spcPct val="80000"/>
              </a:lnSpc>
            </a:pPr>
            <a:endParaRPr lang="sr-Cyrl-CS" sz="2800" b="1"/>
          </a:p>
          <a:p>
            <a:pPr>
              <a:lnSpc>
                <a:spcPct val="80000"/>
              </a:lnSpc>
            </a:pPr>
            <a:r>
              <a:rPr lang="sr-Cyrl-CS" sz="2800" b="1"/>
              <a:t>присуство билирубина у урину</a:t>
            </a:r>
          </a:p>
          <a:p>
            <a:pPr>
              <a:lnSpc>
                <a:spcPct val="80000"/>
              </a:lnSpc>
            </a:pPr>
            <a:endParaRPr lang="sr-Cyrl-CS" sz="2800" b="1"/>
          </a:p>
          <a:p>
            <a:pPr>
              <a:lnSpc>
                <a:spcPct val="80000"/>
              </a:lnSpc>
            </a:pPr>
            <a:r>
              <a:rPr lang="sr-Cyrl-CS" sz="2800" b="1"/>
              <a:t>↓ концентрација уробилиногена у урину</a:t>
            </a:r>
          </a:p>
          <a:p>
            <a:pPr>
              <a:lnSpc>
                <a:spcPct val="80000"/>
              </a:lnSpc>
            </a:pPr>
            <a:endParaRPr lang="sr-Cyrl-CS" sz="2800" b="1"/>
          </a:p>
          <a:p>
            <a:pPr>
              <a:lnSpc>
                <a:spcPct val="80000"/>
              </a:lnSpc>
            </a:pPr>
            <a:r>
              <a:rPr lang="sr-Cyrl-CS" sz="2800" b="1"/>
              <a:t>изразито </a:t>
            </a:r>
            <a:r>
              <a:rPr lang="sr-Cyrl-CS" sz="2800" b="1">
                <a:cs typeface="Arial" charset="0"/>
              </a:rPr>
              <a:t>↑</a:t>
            </a:r>
            <a:r>
              <a:rPr lang="sr-Cyrl-CS" sz="2800" b="1"/>
              <a:t> активност ензима биохемијских маркера холестазе (</a:t>
            </a:r>
            <a:r>
              <a:rPr lang="en-US" sz="2800" b="1"/>
              <a:t>ALP</a:t>
            </a:r>
            <a:r>
              <a:rPr lang="sr-Cyrl-CS" sz="2800" b="1"/>
              <a:t>, γ</a:t>
            </a:r>
            <a:r>
              <a:rPr lang="en-US" sz="2800" b="1"/>
              <a:t>GT</a:t>
            </a:r>
            <a:r>
              <a:rPr lang="sr-Cyrl-CS" sz="2800" b="1"/>
              <a:t>)</a:t>
            </a:r>
          </a:p>
          <a:p>
            <a:pPr>
              <a:lnSpc>
                <a:spcPct val="80000"/>
              </a:lnSpc>
            </a:pPr>
            <a:endParaRPr lang="sr-Cyrl-CS" sz="2800" b="1"/>
          </a:p>
          <a:p>
            <a:pPr>
              <a:lnSpc>
                <a:spcPct val="80000"/>
              </a:lnSpc>
            </a:pPr>
            <a:r>
              <a:rPr lang="sr-Cyrl-CS" sz="2800" b="1"/>
              <a:t>активност ензима биохемијских маркера хепатоцелуларног оштећења А</a:t>
            </a:r>
            <a:r>
              <a:rPr lang="en-US" sz="2800" b="1"/>
              <a:t>ST</a:t>
            </a:r>
            <a:r>
              <a:rPr lang="sr-Cyrl-CS" sz="2800" b="1"/>
              <a:t> и</a:t>
            </a:r>
            <a:r>
              <a:rPr lang="en-US" sz="2800" b="1"/>
              <a:t> </a:t>
            </a:r>
            <a:r>
              <a:rPr lang="sr-Cyrl-CS" sz="2800" b="1"/>
              <a:t>А</a:t>
            </a:r>
            <a:r>
              <a:rPr lang="en-US" sz="2800" b="1"/>
              <a:t>LT </a:t>
            </a:r>
            <a:r>
              <a:rPr lang="sr-Cyrl-CS" sz="2800" b="1"/>
              <a:t>у границама нормале</a:t>
            </a:r>
            <a:endParaRPr lang="en-US" sz="2800" b="1"/>
          </a:p>
        </p:txBody>
      </p:sp>
    </p:spTree>
  </p:cSld>
  <p:clrMapOvr>
    <a:masterClrMapping/>
  </p:clrMapOvr>
  <p:transition advTm="40170"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260350"/>
            <a:ext cx="8713787" cy="6337300"/>
          </a:xfrm>
        </p:spPr>
        <p:txBody>
          <a:bodyPr/>
          <a:lstStyle/>
          <a:p>
            <a:r>
              <a:rPr lang="sr-Cyrl-CS" b="1"/>
              <a:t>1. Директни и индиректни билирубин</a:t>
            </a:r>
            <a:r>
              <a:rPr lang="en-US" b="1"/>
              <a:t>-</a:t>
            </a:r>
            <a:r>
              <a:rPr lang="sr-Cyrl-CS" b="1"/>
              <a:t>квалитативно одређивање </a:t>
            </a:r>
          </a:p>
          <a:p>
            <a:endParaRPr lang="sr-Cyrl-CS" b="1"/>
          </a:p>
          <a:p>
            <a:r>
              <a:rPr lang="sr-Cyrl-CS" b="1"/>
              <a:t>2.</a:t>
            </a:r>
            <a:r>
              <a:rPr lang="en-US" b="1"/>
              <a:t> </a:t>
            </a:r>
            <a:r>
              <a:rPr lang="sr-Cyrl-CS" b="1"/>
              <a:t>Директни и индиректни билирубин</a:t>
            </a:r>
            <a:r>
              <a:rPr lang="en-US" b="1"/>
              <a:t>- </a:t>
            </a:r>
            <a:r>
              <a:rPr lang="sr-Cyrl-CS" b="1"/>
              <a:t>квантитативно одређивање по методи </a:t>
            </a:r>
            <a:r>
              <a:rPr lang="en-US" sz="3400" b="1">
                <a:solidFill>
                  <a:srgbClr val="FFFF00"/>
                </a:solidFill>
              </a:rPr>
              <a:t>Jendrassik-Grof</a:t>
            </a:r>
          </a:p>
          <a:p>
            <a:endParaRPr lang="en-US" b="1">
              <a:solidFill>
                <a:srgbClr val="FFFF00"/>
              </a:solidFill>
            </a:endParaRPr>
          </a:p>
          <a:p>
            <a:r>
              <a:rPr lang="sr-Cyrl-CS" sz="3700" b="1">
                <a:solidFill>
                  <a:srgbClr val="FFFF00"/>
                </a:solidFill>
              </a:rPr>
              <a:t>Индиректни БР</a:t>
            </a:r>
            <a:r>
              <a:rPr lang="en-US" sz="3700" b="1">
                <a:solidFill>
                  <a:srgbClr val="FFFF00"/>
                </a:solidFill>
              </a:rPr>
              <a:t> =</a:t>
            </a:r>
            <a:r>
              <a:rPr lang="sr-Cyrl-CS" sz="3700" b="1">
                <a:solidFill>
                  <a:srgbClr val="FFFF00"/>
                </a:solidFill>
              </a:rPr>
              <a:t> Ук. </a:t>
            </a:r>
            <a:r>
              <a:rPr lang="sr-Latn-CS" sz="3700" b="1">
                <a:solidFill>
                  <a:srgbClr val="FFFF00"/>
                </a:solidFill>
              </a:rPr>
              <a:t>BR</a:t>
            </a:r>
            <a:r>
              <a:rPr lang="en-US" sz="3700" b="1">
                <a:solidFill>
                  <a:srgbClr val="FFFF00"/>
                </a:solidFill>
              </a:rPr>
              <a:t>- </a:t>
            </a:r>
            <a:r>
              <a:rPr lang="sr-Cyrl-CS" sz="3700" b="1">
                <a:solidFill>
                  <a:srgbClr val="FFFF00"/>
                </a:solidFill>
              </a:rPr>
              <a:t>Дир. </a:t>
            </a:r>
            <a:r>
              <a:rPr lang="sr-Latn-CS" sz="3700" b="1">
                <a:solidFill>
                  <a:srgbClr val="FFFF00"/>
                </a:solidFill>
              </a:rPr>
              <a:t>BR</a:t>
            </a:r>
            <a:endParaRPr lang="sr-Cyrl-CS" sz="3700" b="1">
              <a:solidFill>
                <a:srgbClr val="FFFF00"/>
              </a:solidFill>
            </a:endParaRPr>
          </a:p>
          <a:p>
            <a:r>
              <a:rPr lang="sr-Cyrl-CS" sz="3700" b="1">
                <a:solidFill>
                  <a:srgbClr val="FFFF00"/>
                </a:solidFill>
              </a:rPr>
              <a:t>Укупни </a:t>
            </a:r>
            <a:r>
              <a:rPr lang="sr-Latn-CS" sz="3700" b="1">
                <a:solidFill>
                  <a:srgbClr val="FFFF00"/>
                </a:solidFill>
              </a:rPr>
              <a:t>BR</a:t>
            </a:r>
            <a:r>
              <a:rPr lang="sr-Cyrl-CS" sz="3700" b="1">
                <a:solidFill>
                  <a:srgbClr val="FFFF00"/>
                </a:solidFill>
              </a:rPr>
              <a:t> </a:t>
            </a:r>
            <a:r>
              <a:rPr lang="en-US" sz="3700" b="1">
                <a:solidFill>
                  <a:srgbClr val="FFFF00"/>
                </a:solidFill>
              </a:rPr>
              <a:t>= </a:t>
            </a:r>
            <a:r>
              <a:rPr lang="sr-Cyrl-CS" sz="3700" b="1">
                <a:solidFill>
                  <a:srgbClr val="FFFF00"/>
                </a:solidFill>
              </a:rPr>
              <a:t>5,9 </a:t>
            </a:r>
            <a:r>
              <a:rPr lang="en-US" sz="3700" b="1">
                <a:solidFill>
                  <a:srgbClr val="FFFF00"/>
                </a:solidFill>
              </a:rPr>
              <a:t>-</a:t>
            </a:r>
            <a:r>
              <a:rPr lang="sr-Cyrl-CS" sz="3700" b="1">
                <a:solidFill>
                  <a:srgbClr val="FFFF00"/>
                </a:solidFill>
              </a:rPr>
              <a:t> 20,5</a:t>
            </a:r>
            <a:r>
              <a:rPr lang="el-GR" sz="3700" b="1">
                <a:solidFill>
                  <a:srgbClr val="FFFF00"/>
                </a:solidFill>
              </a:rPr>
              <a:t>μ</a:t>
            </a:r>
            <a:r>
              <a:rPr lang="en-US" sz="3700" b="1">
                <a:solidFill>
                  <a:srgbClr val="FFFF00"/>
                </a:solidFill>
              </a:rPr>
              <a:t>mol/L</a:t>
            </a:r>
          </a:p>
          <a:p>
            <a:r>
              <a:rPr lang="sr-Cyrl-CS" sz="3700" b="1">
                <a:solidFill>
                  <a:srgbClr val="FFFF00"/>
                </a:solidFill>
              </a:rPr>
              <a:t>Директни </a:t>
            </a:r>
            <a:r>
              <a:rPr lang="sr-Latn-CS" sz="3700" b="1">
                <a:solidFill>
                  <a:srgbClr val="FFFF00"/>
                </a:solidFill>
              </a:rPr>
              <a:t>BR</a:t>
            </a:r>
            <a:r>
              <a:rPr lang="sr-Cyrl-CS" sz="3700" b="1">
                <a:solidFill>
                  <a:srgbClr val="FFFF00"/>
                </a:solidFill>
              </a:rPr>
              <a:t> </a:t>
            </a:r>
            <a:r>
              <a:rPr lang="en-US" sz="3700" b="1">
                <a:solidFill>
                  <a:srgbClr val="FFFF00"/>
                </a:solidFill>
              </a:rPr>
              <a:t>= </a:t>
            </a:r>
            <a:r>
              <a:rPr lang="sr-Cyrl-CS" sz="3700" b="1">
                <a:solidFill>
                  <a:srgbClr val="FFFF00"/>
                </a:solidFill>
              </a:rPr>
              <a:t>до 8,5</a:t>
            </a:r>
            <a:r>
              <a:rPr lang="el-GR" sz="3700" b="1">
                <a:solidFill>
                  <a:srgbClr val="FFFF00"/>
                </a:solidFill>
              </a:rPr>
              <a:t>μ</a:t>
            </a:r>
            <a:r>
              <a:rPr lang="en-US" sz="3700" b="1">
                <a:solidFill>
                  <a:srgbClr val="FFFF00"/>
                </a:solidFill>
              </a:rPr>
              <a:t>mol/L</a:t>
            </a:r>
          </a:p>
          <a:p>
            <a:pPr>
              <a:buFont typeface="Wingdings" pitchFamily="2" charset="2"/>
              <a:buNone/>
            </a:pPr>
            <a:endParaRPr lang="el-GR" sz="37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2262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458200" cy="5181600"/>
          </a:xfrm>
        </p:spPr>
        <p:txBody>
          <a:bodyPr/>
          <a:lstStyle/>
          <a:p>
            <a:r>
              <a:rPr lang="sr-Cyrl-CS" sz="2800">
                <a:solidFill>
                  <a:schemeClr val="tx2"/>
                </a:solidFill>
              </a:rPr>
              <a:t>Главни катјон екстрацелуларне течности – доприноси одржавању и </a:t>
            </a:r>
            <a:r>
              <a:rPr lang="sr-Cyrl-CS" sz="2800">
                <a:solidFill>
                  <a:srgbClr val="FFFF00"/>
                </a:solidFill>
              </a:rPr>
              <a:t>регулацији </a:t>
            </a:r>
            <a:r>
              <a:rPr lang="sr-Cyrl-CS" sz="2800" b="1">
                <a:solidFill>
                  <a:srgbClr val="FFFF00"/>
                </a:solidFill>
              </a:rPr>
              <a:t>осмотског притиска</a:t>
            </a:r>
            <a:endParaRPr lang="sr-Latn-CS" sz="2800" b="1">
              <a:solidFill>
                <a:srgbClr val="FFFF00"/>
              </a:solidFill>
            </a:endParaRPr>
          </a:p>
          <a:p>
            <a:pPr>
              <a:buFont typeface="Wingdings" pitchFamily="2" charset="2"/>
              <a:buNone/>
            </a:pPr>
            <a:endParaRPr lang="sr-Cyrl-CS" sz="1000" b="1">
              <a:solidFill>
                <a:srgbClr val="FFFF00"/>
              </a:solidFill>
            </a:endParaRPr>
          </a:p>
          <a:p>
            <a:r>
              <a:rPr lang="sr-Cyrl-CS" sz="2800">
                <a:solidFill>
                  <a:schemeClr val="tx2"/>
                </a:solidFill>
              </a:rPr>
              <a:t>Регулација </a:t>
            </a:r>
            <a:r>
              <a:rPr lang="sr-Cyrl-CS" sz="2800" b="1">
                <a:solidFill>
                  <a:srgbClr val="FFFF00"/>
                </a:solidFill>
              </a:rPr>
              <a:t>ацидо-базне равнотеже</a:t>
            </a:r>
            <a:r>
              <a:rPr lang="sr-Cyrl-CS" sz="2800">
                <a:solidFill>
                  <a:schemeClr val="tx2"/>
                </a:solidFill>
              </a:rPr>
              <a:t> (као компонента бикарбонатног и фосфатног пуфера)</a:t>
            </a:r>
            <a:endParaRPr lang="sr-Latn-CS" sz="280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</a:pPr>
            <a:endParaRPr lang="sr-Cyrl-CS" sz="1000">
              <a:solidFill>
                <a:schemeClr val="tx2"/>
              </a:solidFill>
            </a:endParaRPr>
          </a:p>
          <a:p>
            <a:r>
              <a:rPr lang="en-US" sz="2800">
                <a:solidFill>
                  <a:schemeClr val="tx2"/>
                </a:solidFill>
              </a:rPr>
              <a:t>NaCl је д</a:t>
            </a:r>
            <a:r>
              <a:rPr lang="sr-Cyrl-CS" sz="2800">
                <a:solidFill>
                  <a:schemeClr val="tx2"/>
                </a:solidFill>
              </a:rPr>
              <a:t>авалац </a:t>
            </a:r>
            <a:r>
              <a:rPr lang="en-US" sz="2800">
                <a:solidFill>
                  <a:schemeClr val="tx2"/>
                </a:solidFill>
              </a:rPr>
              <a:t>Cl</a:t>
            </a:r>
            <a:r>
              <a:rPr lang="sr-Latn-CS" sz="2800" baseline="30000">
                <a:solidFill>
                  <a:schemeClr val="tx2"/>
                </a:solidFill>
              </a:rPr>
              <a:t>-</a:t>
            </a:r>
            <a:r>
              <a:rPr lang="sr-Cyrl-CS" sz="2800">
                <a:solidFill>
                  <a:schemeClr val="tx2"/>
                </a:solidFill>
              </a:rPr>
              <a:t> при </a:t>
            </a:r>
            <a:r>
              <a:rPr lang="sr-Cyrl-CS" sz="2800" b="1">
                <a:solidFill>
                  <a:srgbClr val="FFFF00"/>
                </a:solidFill>
              </a:rPr>
              <a:t>синтези </a:t>
            </a:r>
            <a:r>
              <a:rPr lang="en-US" sz="2800" b="1">
                <a:solidFill>
                  <a:srgbClr val="FFFF00"/>
                </a:solidFill>
              </a:rPr>
              <a:t>HCl</a:t>
            </a:r>
            <a:r>
              <a:rPr lang="sr-Latn-CS" sz="2800">
                <a:solidFill>
                  <a:schemeClr val="tx2"/>
                </a:solidFill>
              </a:rPr>
              <a:t> </a:t>
            </a:r>
            <a:r>
              <a:rPr lang="sr-Cyrl-CS" sz="2800">
                <a:solidFill>
                  <a:schemeClr val="tx2"/>
                </a:solidFill>
              </a:rPr>
              <a:t>желудачног сока</a:t>
            </a:r>
            <a:endParaRPr lang="sr-Latn-CS" sz="280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</a:pPr>
            <a:endParaRPr lang="sr-Cyrl-CS" sz="1000">
              <a:solidFill>
                <a:schemeClr val="tx2"/>
              </a:solidFill>
            </a:endParaRPr>
          </a:p>
          <a:p>
            <a:r>
              <a:rPr lang="sr-Cyrl-CS" sz="2800">
                <a:solidFill>
                  <a:schemeClr val="tx2"/>
                </a:solidFill>
              </a:rPr>
              <a:t>Улога у одржавању</a:t>
            </a:r>
            <a:r>
              <a:rPr lang="en-US" sz="2800">
                <a:solidFill>
                  <a:schemeClr val="tx2"/>
                </a:solidFill>
              </a:rPr>
              <a:t> </a:t>
            </a:r>
            <a:r>
              <a:rPr lang="sr-Cyrl-CS" sz="2800" b="1">
                <a:solidFill>
                  <a:srgbClr val="FFFF00"/>
                </a:solidFill>
              </a:rPr>
              <a:t>мембранског потенцијала</a:t>
            </a:r>
            <a:r>
              <a:rPr lang="sr-Cyrl-CS" sz="2800">
                <a:solidFill>
                  <a:schemeClr val="tx2"/>
                </a:solidFill>
              </a:rPr>
              <a:t> и ексцитације ћелијске мембране</a:t>
            </a:r>
            <a:endParaRPr lang="en-US" sz="2800">
              <a:solidFill>
                <a:schemeClr val="tx2"/>
              </a:solidFill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GB" sz="4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МЕТАБОЛИЗАМ НАТРИЈУМА</a:t>
            </a:r>
          </a:p>
        </p:txBody>
      </p:sp>
    </p:spTree>
  </p:cSld>
  <p:clrMapOvr>
    <a:masterClrMapping/>
  </p:clrMapOvr>
  <p:transition advTm="7341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458200" cy="2667000"/>
          </a:xfrm>
        </p:spPr>
        <p:txBody>
          <a:bodyPr/>
          <a:lstStyle/>
          <a:p>
            <a:r>
              <a:rPr lang="sr-Cyrl-CS" sz="3000" b="1" dirty="0">
                <a:solidFill>
                  <a:srgbClr val="FFFF00"/>
                </a:solidFill>
              </a:rPr>
              <a:t>АЛДОСТЕРОН</a:t>
            </a:r>
            <a:r>
              <a:rPr lang="sr-Cyrl-CS" sz="3000" dirty="0">
                <a:solidFill>
                  <a:srgbClr val="FF6600"/>
                </a:solidFill>
              </a:rPr>
              <a:t> </a:t>
            </a:r>
            <a:r>
              <a:rPr lang="sr-Cyrl-CS" sz="3000" dirty="0">
                <a:solidFill>
                  <a:schemeClr val="tx2"/>
                </a:solidFill>
              </a:rPr>
              <a:t>– делује на нивоу бубрега</a:t>
            </a:r>
            <a:r>
              <a:rPr lang="sr-Latn-CS" sz="3000" dirty="0">
                <a:solidFill>
                  <a:schemeClr val="tx2"/>
                </a:solidFill>
              </a:rPr>
              <a:t>,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sr-Cyrl-CS" sz="3000" dirty="0">
                <a:solidFill>
                  <a:srgbClr val="FFFF00"/>
                </a:solidFill>
              </a:rPr>
              <a:t>врши </a:t>
            </a:r>
            <a:r>
              <a:rPr lang="sr-Cyrl-CS" sz="3000" u="sng" dirty="0" smtClean="0">
                <a:solidFill>
                  <a:srgbClr val="FFFF00"/>
                </a:solidFill>
              </a:rPr>
              <a:t>реапсорпцију </a:t>
            </a:r>
            <a:r>
              <a:rPr lang="en-US" sz="3000" u="sng" dirty="0" smtClean="0">
                <a:solidFill>
                  <a:srgbClr val="FFFF00"/>
                </a:solidFill>
              </a:rPr>
              <a:t>Na</a:t>
            </a:r>
            <a:r>
              <a:rPr lang="sr-Latn-CS" sz="3000" u="sng" baseline="30000" dirty="0" smtClean="0">
                <a:solidFill>
                  <a:srgbClr val="FFFF00"/>
                </a:solidFill>
              </a:rPr>
              <a:t>+</a:t>
            </a:r>
            <a:r>
              <a:rPr lang="sr-Cyrl-CS" sz="3000" u="sng" baseline="30000" dirty="0" smtClean="0">
                <a:solidFill>
                  <a:srgbClr val="FFFF00"/>
                </a:solidFill>
              </a:rPr>
              <a:t> </a:t>
            </a:r>
            <a:r>
              <a:rPr lang="sr-Cyrl-CS" sz="3000" u="sng" dirty="0" smtClean="0">
                <a:solidFill>
                  <a:srgbClr val="FFFF00"/>
                </a:solidFill>
              </a:rPr>
              <a:t>на нивоу тубулоцита</a:t>
            </a:r>
            <a:r>
              <a:rPr lang="sr-Cyrl-CS" sz="3000" u="sng" dirty="0" smtClean="0">
                <a:solidFill>
                  <a:srgbClr val="FF6600"/>
                </a:solidFill>
              </a:rPr>
              <a:t> </a:t>
            </a:r>
            <a:r>
              <a:rPr lang="sr-Cyrl-CS" sz="3000" dirty="0" smtClean="0">
                <a:solidFill>
                  <a:schemeClr val="tx2"/>
                </a:solidFill>
              </a:rPr>
              <a:t>а </a:t>
            </a:r>
            <a:r>
              <a:rPr lang="sr-Cyrl-CS" sz="3000" dirty="0">
                <a:solidFill>
                  <a:schemeClr val="tx2"/>
                </a:solidFill>
              </a:rPr>
              <a:t>стимулише излучивање </a:t>
            </a:r>
            <a:r>
              <a:rPr lang="en-US" sz="3000" dirty="0">
                <a:solidFill>
                  <a:schemeClr val="tx2"/>
                </a:solidFill>
              </a:rPr>
              <a:t>K</a:t>
            </a:r>
            <a:r>
              <a:rPr lang="sr-Latn-CS" sz="3000" baseline="30000" dirty="0">
                <a:solidFill>
                  <a:schemeClr val="tx2"/>
                </a:solidFill>
              </a:rPr>
              <a:t>+</a:t>
            </a:r>
            <a:r>
              <a:rPr lang="sr-Cyrl-CS" sz="3000" baseline="30000" dirty="0">
                <a:solidFill>
                  <a:schemeClr val="tx2"/>
                </a:solidFill>
              </a:rPr>
              <a:t> </a:t>
            </a:r>
            <a:r>
              <a:rPr lang="sr-Cyrl-CS" sz="3000" dirty="0">
                <a:solidFill>
                  <a:schemeClr val="tx2"/>
                </a:solidFill>
              </a:rPr>
              <a:t>и </a:t>
            </a:r>
            <a:r>
              <a:rPr lang="en-US" sz="3000" dirty="0">
                <a:solidFill>
                  <a:schemeClr val="tx2"/>
                </a:solidFill>
              </a:rPr>
              <a:t>H</a:t>
            </a:r>
            <a:r>
              <a:rPr lang="sr-Latn-CS" sz="3000" baseline="30000" dirty="0">
                <a:solidFill>
                  <a:schemeClr val="tx2"/>
                </a:solidFill>
              </a:rPr>
              <a:t>+</a:t>
            </a:r>
            <a:endParaRPr lang="sr-Cyrl-CS" sz="3000" dirty="0">
              <a:solidFill>
                <a:schemeClr val="tx2"/>
              </a:solidFill>
            </a:endParaRPr>
          </a:p>
          <a:p>
            <a:r>
              <a:rPr lang="sr-Cyrl-CS" sz="3000" dirty="0">
                <a:solidFill>
                  <a:srgbClr val="FFFF00"/>
                </a:solidFill>
              </a:rPr>
              <a:t>Регулација хомеостазе </a:t>
            </a:r>
            <a:r>
              <a:rPr lang="en-US" sz="3000" dirty="0">
                <a:solidFill>
                  <a:srgbClr val="FFFF00"/>
                </a:solidFill>
              </a:rPr>
              <a:t>Na</a:t>
            </a:r>
            <a:r>
              <a:rPr lang="sr-Latn-CS" sz="3000" baseline="30000" dirty="0">
                <a:solidFill>
                  <a:srgbClr val="FFFF00"/>
                </a:solidFill>
              </a:rPr>
              <a:t>+</a:t>
            </a:r>
            <a:r>
              <a:rPr lang="sr-Latn-CS" sz="3000" dirty="0">
                <a:solidFill>
                  <a:srgbClr val="FFFF00"/>
                </a:solidFill>
              </a:rPr>
              <a:t> </a:t>
            </a:r>
            <a:r>
              <a:rPr lang="sr-Cyrl-CS" sz="3000" dirty="0">
                <a:solidFill>
                  <a:srgbClr val="FFFF00"/>
                </a:solidFill>
              </a:rPr>
              <a:t>и воде је уско </a:t>
            </a:r>
            <a:r>
              <a:rPr lang="sr-Cyrl-CS" sz="3000" dirty="0" smtClean="0">
                <a:solidFill>
                  <a:srgbClr val="FFFF00"/>
                </a:solidFill>
              </a:rPr>
              <a:t>повезана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GB" sz="4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МЕТАБОЛИЗАМ НАТРИЈУМА</a:t>
            </a:r>
          </a:p>
        </p:txBody>
      </p:sp>
      <p:pic>
        <p:nvPicPr>
          <p:cNvPr id="27653" name="Picture 5" descr="bubrez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4267200"/>
            <a:ext cx="3684587" cy="2386013"/>
          </a:xfrm>
          <a:prstGeom prst="rect">
            <a:avLst/>
          </a:prstGeom>
          <a:noFill/>
        </p:spPr>
      </p:pic>
      <p:pic>
        <p:nvPicPr>
          <p:cNvPr id="27654" name="Picture 6" descr="aldoster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5600" y="3870325"/>
            <a:ext cx="3479800" cy="2789238"/>
          </a:xfrm>
          <a:prstGeom prst="rect">
            <a:avLst/>
          </a:prstGeom>
          <a:noFill/>
        </p:spPr>
      </p:pic>
    </p:spTree>
  </p:cSld>
  <p:clrMapOvr>
    <a:masterClrMapping/>
  </p:clrMapOvr>
  <p:transition advTm="6326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1484</TotalTime>
  <Words>3264</Words>
  <Application>Microsoft Office PowerPoint</Application>
  <PresentationFormat>On-screen Show (4:3)</PresentationFormat>
  <Paragraphs>695</Paragraphs>
  <Slides>72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78" baseType="lpstr">
      <vt:lpstr>Arial</vt:lpstr>
      <vt:lpstr>Comic Sans MS</vt:lpstr>
      <vt:lpstr>Symbol</vt:lpstr>
      <vt:lpstr>Verdana</vt:lpstr>
      <vt:lpstr>Wingdings</vt:lpstr>
      <vt:lpstr>Stream</vt:lpstr>
      <vt:lpstr>PowerPoint Presentation</vt:lpstr>
      <vt:lpstr>МЕТАБОЛИЗАМ ВОДЕ</vt:lpstr>
      <vt:lpstr>PowerPoint Presentation</vt:lpstr>
      <vt:lpstr>МЕТАБОЛИЗАМ БИОЕЛЕМЕНАТА </vt:lpstr>
      <vt:lpstr>PowerPoint Presentation</vt:lpstr>
      <vt:lpstr>МЕТАБОЛИЗАМ НАТРИЈУМА </vt:lpstr>
      <vt:lpstr>PowerPoint Presentation</vt:lpstr>
      <vt:lpstr>PowerPoint Presentation</vt:lpstr>
      <vt:lpstr>PowerPoint Presentation</vt:lpstr>
      <vt:lpstr>PowerPoint Presentation</vt:lpstr>
      <vt:lpstr>МЕТАБОЛИЗАМ КАЛИЈУМА </vt:lpstr>
      <vt:lpstr>PowerPoint Presentation</vt:lpstr>
      <vt:lpstr>PowerPoint Presentation</vt:lpstr>
      <vt:lpstr>PowerPoint Presentation</vt:lpstr>
      <vt:lpstr>МЕТАБОЛИЗАМ КАЛЦИЈУМА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МЕТАБОЛИЗАМ МАГНЕЗИЈУМА </vt:lpstr>
      <vt:lpstr>МЕТАБОЛИЗАМ ХЛОРА </vt:lpstr>
      <vt:lpstr>PowerPoint Presentation</vt:lpstr>
      <vt:lpstr>PowerPoint Presentation</vt:lpstr>
      <vt:lpstr>ХЛОРИДИ У УРИНУ</vt:lpstr>
      <vt:lpstr>МЕТАБОЛИЗАМ БИКАРБОНАТА </vt:lpstr>
      <vt:lpstr>PowerPoint Presentation</vt:lpstr>
      <vt:lpstr>МЕТАБОЛИЗАМ ФОСФАТА </vt:lpstr>
      <vt:lpstr>МЕТАБОЛИЗАМ ФОСФАТА </vt:lpstr>
      <vt:lpstr>МЕТАБОЛИЗАМ СУМПОРА </vt:lpstr>
      <vt:lpstr>МЕТАБОЛИЗАМ ГВОЖЂА </vt:lpstr>
      <vt:lpstr>МЕТАБОЛИЗАМ БАКРА </vt:lpstr>
      <vt:lpstr>МЕТАБОЛИЗАМ ЦИНКА </vt:lpstr>
      <vt:lpstr>МЕТАБОЛИЗАМ СЕЛЕНА </vt:lpstr>
      <vt:lpstr>МЕТАБОЛИЗАМ МОЛИБДЕНА </vt:lpstr>
      <vt:lpstr>МЕТАБОЛИЗАМ ЈОДА  </vt:lpstr>
      <vt:lpstr>МЕТАБОЛИЗАМ КОБАЛТА </vt:lpstr>
      <vt:lpstr>БИОХЕМИЈА ТКИВА</vt:lpstr>
      <vt:lpstr>ЈЕТРА</vt:lpstr>
      <vt:lpstr>ЈЕТРА </vt:lpstr>
      <vt:lpstr>PowerPoint Presentation</vt:lpstr>
      <vt:lpstr>PowerPoint Presentation</vt:lpstr>
      <vt:lpstr>PowerPoint Presentation</vt:lpstr>
      <vt:lpstr>СТАЊЕ СИТОСТИ</vt:lpstr>
      <vt:lpstr>СТАЊЕ ГЛАДОВАЊА</vt:lpstr>
      <vt:lpstr>PowerPoint Presentation</vt:lpstr>
      <vt:lpstr>PowerPoint Presentation</vt:lpstr>
      <vt:lpstr>PowerPoint Presentation</vt:lpstr>
      <vt:lpstr>РЕАКЦИЈЕ БИОТРАНСФОРМАЦИЈЕ</vt:lpstr>
      <vt:lpstr>Систем цитохрома P450 - cyt P450 </vt:lpstr>
      <vt:lpstr>механизам реакције ензима који припадају систему цитохрома P450 </vt:lpstr>
      <vt:lpstr>PowerPoint Presentation</vt:lpstr>
      <vt:lpstr>МЕТАБОЛИЗАМ ХЕМОПРОТЕИНА</vt:lpstr>
      <vt:lpstr>PowerPoint Presentation</vt:lpstr>
      <vt:lpstr>PowerPoint Presentation</vt:lpstr>
      <vt:lpstr>КАТАБОЛИЗАМ ХЕМОГЛОБИНА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Индиректни билирубин</vt:lpstr>
      <vt:lpstr>Хипербилирубинемија  може бити:</vt:lpstr>
      <vt:lpstr>Прехепатична или хемолитичка хипербилирубинемија</vt:lpstr>
      <vt:lpstr>Лабораторијски налази </vt:lpstr>
      <vt:lpstr>Хепатична или хепатоцелулана хипербилирубинемија</vt:lpstr>
      <vt:lpstr>Лабораторијски налази </vt:lpstr>
      <vt:lpstr>Постхепатична или опструктивна хипербилирубинемија</vt:lpstr>
      <vt:lpstr>Лабораторијски налази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METABOLIZAM NEORAGSNKIH MATERIJA</dc:title>
  <dc:creator>user</dc:creator>
  <cp:lastModifiedBy>snskg1</cp:lastModifiedBy>
  <cp:revision>238</cp:revision>
  <dcterms:created xsi:type="dcterms:W3CDTF">2004-04-10T01:32:12Z</dcterms:created>
  <dcterms:modified xsi:type="dcterms:W3CDTF">2022-08-23T10:59:21Z</dcterms:modified>
</cp:coreProperties>
</file>